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6" r:id="rId5"/>
    <p:sldId id="262" r:id="rId6"/>
    <p:sldId id="264" r:id="rId7"/>
    <p:sldId id="267" r:id="rId8"/>
    <p:sldId id="269" r:id="rId9"/>
    <p:sldId id="265" r:id="rId10"/>
    <p:sldId id="263" r:id="rId11"/>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3560"/>
    <a:srgbClr val="69A441"/>
    <a:srgbClr val="0474BD"/>
    <a:srgbClr val="6BA4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1" d="100"/>
          <a:sy n="61" d="100"/>
        </p:scale>
        <p:origin x="8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CEECD2-603C-4773-9D81-030775A757E3}"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s-CL"/>
        </a:p>
      </dgm:t>
    </dgm:pt>
    <dgm:pt modelId="{69C5B168-3290-4088-B448-486581E88064}">
      <dgm:prSet custT="1"/>
      <dgm:spPr/>
      <dgm:t>
        <a:bodyPr/>
        <a:lstStyle/>
        <a:p>
          <a:endParaRPr lang="es-MX" sz="2000" b="0" i="0" dirty="0">
            <a:latin typeface="Arial" panose="020B0604020202020204" pitchFamily="34" charset="0"/>
            <a:cs typeface="Arial" panose="020B0604020202020204" pitchFamily="34" charset="0"/>
          </a:endParaRPr>
        </a:p>
        <a:p>
          <a:endParaRPr lang="es-MX" sz="2000" b="0" i="0" dirty="0">
            <a:latin typeface="Arial" panose="020B0604020202020204" pitchFamily="34" charset="0"/>
            <a:cs typeface="Arial" panose="020B0604020202020204" pitchFamily="34" charset="0"/>
          </a:endParaRPr>
        </a:p>
        <a:p>
          <a:r>
            <a:rPr lang="es-MX" sz="2000" b="0" i="0" dirty="0">
              <a:latin typeface="Arial" panose="020B0604020202020204" pitchFamily="34" charset="0"/>
              <a:cs typeface="Arial" panose="020B0604020202020204" pitchFamily="34" charset="0"/>
            </a:rPr>
            <a:t>Entre los problemas fundamentales se cuenta el acceso al agua potable, porque existen zonas de la comuna que dependen de camiones aljibes para acceder al agua. Por otro lado, hay problemas con el transporte público pues no es accesible en todos los sectores de la comuna; además, al movilizarse a otras comunas, el servicio se encuentra monopolizado por una empresa en particular, lo que deriva en que un alto costo. Otro problema decisivo para las y los participantes del taller es la alta cantidad de jóvenes que consumen drogas, la falta de seguridad vinculada al narcotráfico. </a:t>
          </a:r>
          <a:endParaRPr lang="es-CL" sz="2000" b="0" i="0" dirty="0">
            <a:latin typeface="Arial" panose="020B0604020202020204" pitchFamily="34" charset="0"/>
            <a:cs typeface="Arial" panose="020B0604020202020204" pitchFamily="34" charset="0"/>
          </a:endParaRPr>
        </a:p>
        <a:p>
          <a:endParaRPr lang="es-CL" sz="1700" b="0" i="0" dirty="0">
            <a:latin typeface="Arial" panose="020B0604020202020204" pitchFamily="34" charset="0"/>
            <a:cs typeface="Arial" panose="020B0604020202020204" pitchFamily="34" charset="0"/>
          </a:endParaRPr>
        </a:p>
        <a:p>
          <a:endParaRPr lang="es-CL" sz="1700" dirty="0">
            <a:latin typeface="Arial" panose="020B0604020202020204" pitchFamily="34" charset="0"/>
            <a:cs typeface="Arial" panose="020B0604020202020204" pitchFamily="34" charset="0"/>
          </a:endParaRPr>
        </a:p>
      </dgm:t>
    </dgm:pt>
    <dgm:pt modelId="{EF967A53-B761-44C2-8356-9E94E52C7657}" type="parTrans" cxnId="{18459F28-9E62-435B-A188-1D039DD6A735}">
      <dgm:prSet/>
      <dgm:spPr/>
      <dgm:t>
        <a:bodyPr/>
        <a:lstStyle/>
        <a:p>
          <a:endParaRPr lang="es-CL"/>
        </a:p>
      </dgm:t>
    </dgm:pt>
    <dgm:pt modelId="{2EAA9410-A5AB-4BBF-AF36-9E31D4D66223}" type="sibTrans" cxnId="{18459F28-9E62-435B-A188-1D039DD6A735}">
      <dgm:prSet/>
      <dgm:spPr/>
      <dgm:t>
        <a:bodyPr/>
        <a:lstStyle/>
        <a:p>
          <a:endParaRPr lang="es-CL"/>
        </a:p>
      </dgm:t>
    </dgm:pt>
    <dgm:pt modelId="{BFECA3D1-B8A7-4AD1-9093-128A272B48CF}" type="pres">
      <dgm:prSet presAssocID="{B0CEECD2-603C-4773-9D81-030775A757E3}" presName="Name0" presStyleCnt="0">
        <dgm:presLayoutVars>
          <dgm:dir/>
          <dgm:resizeHandles val="exact"/>
        </dgm:presLayoutVars>
      </dgm:prSet>
      <dgm:spPr/>
    </dgm:pt>
    <dgm:pt modelId="{E02AA75E-B1CF-4E26-BE45-283D9F897D13}" type="pres">
      <dgm:prSet presAssocID="{69C5B168-3290-4088-B448-486581E88064}" presName="node" presStyleLbl="node1" presStyleIdx="0" presStyleCnt="1">
        <dgm:presLayoutVars>
          <dgm:bulletEnabled val="1"/>
        </dgm:presLayoutVars>
      </dgm:prSet>
      <dgm:spPr/>
    </dgm:pt>
  </dgm:ptLst>
  <dgm:cxnLst>
    <dgm:cxn modelId="{18459F28-9E62-435B-A188-1D039DD6A735}" srcId="{B0CEECD2-603C-4773-9D81-030775A757E3}" destId="{69C5B168-3290-4088-B448-486581E88064}" srcOrd="0" destOrd="0" parTransId="{EF967A53-B761-44C2-8356-9E94E52C7657}" sibTransId="{2EAA9410-A5AB-4BBF-AF36-9E31D4D66223}"/>
    <dgm:cxn modelId="{7384E146-D85D-4FE8-8A57-F6791CC2E5B3}" type="presOf" srcId="{69C5B168-3290-4088-B448-486581E88064}" destId="{E02AA75E-B1CF-4E26-BE45-283D9F897D13}" srcOrd="0" destOrd="0" presId="urn:microsoft.com/office/officeart/2005/8/layout/process1"/>
    <dgm:cxn modelId="{CFA76F6D-C5CB-459F-A3DE-C4D7BE027B8B}" type="presOf" srcId="{B0CEECD2-603C-4773-9D81-030775A757E3}" destId="{BFECA3D1-B8A7-4AD1-9093-128A272B48CF}" srcOrd="0" destOrd="0" presId="urn:microsoft.com/office/officeart/2005/8/layout/process1"/>
    <dgm:cxn modelId="{E654DBB4-0A0A-4EA7-B722-B3BB4F2BC43C}" type="presParOf" srcId="{BFECA3D1-B8A7-4AD1-9093-128A272B48CF}" destId="{E02AA75E-B1CF-4E26-BE45-283D9F897D13}"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2AA75E-B1CF-4E26-BE45-283D9F897D13}">
      <dsp:nvSpPr>
        <dsp:cNvPr id="0" name=""/>
        <dsp:cNvSpPr/>
      </dsp:nvSpPr>
      <dsp:spPr>
        <a:xfrm>
          <a:off x="10397" y="0"/>
          <a:ext cx="10631229" cy="23212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es-MX" sz="2000" b="0" i="0" kern="1200" dirty="0">
            <a:latin typeface="Arial" panose="020B0604020202020204" pitchFamily="34" charset="0"/>
            <a:cs typeface="Arial" panose="020B0604020202020204" pitchFamily="34" charset="0"/>
          </a:endParaRPr>
        </a:p>
        <a:p>
          <a:pPr marL="0" lvl="0" indent="0" algn="ctr" defTabSz="889000">
            <a:lnSpc>
              <a:spcPct val="90000"/>
            </a:lnSpc>
            <a:spcBef>
              <a:spcPct val="0"/>
            </a:spcBef>
            <a:spcAft>
              <a:spcPct val="35000"/>
            </a:spcAft>
            <a:buNone/>
          </a:pPr>
          <a:endParaRPr lang="es-MX" sz="2000" b="0" i="0" kern="1200" dirty="0">
            <a:latin typeface="Arial" panose="020B0604020202020204" pitchFamily="34" charset="0"/>
            <a:cs typeface="Arial" panose="020B0604020202020204" pitchFamily="34" charset="0"/>
          </a:endParaRPr>
        </a:p>
        <a:p>
          <a:pPr marL="0" lvl="0" indent="0" algn="ctr" defTabSz="889000">
            <a:lnSpc>
              <a:spcPct val="90000"/>
            </a:lnSpc>
            <a:spcBef>
              <a:spcPct val="0"/>
            </a:spcBef>
            <a:spcAft>
              <a:spcPct val="35000"/>
            </a:spcAft>
            <a:buNone/>
          </a:pPr>
          <a:r>
            <a:rPr lang="es-MX" sz="2000" b="0" i="0" kern="1200" dirty="0">
              <a:latin typeface="Arial" panose="020B0604020202020204" pitchFamily="34" charset="0"/>
              <a:cs typeface="Arial" panose="020B0604020202020204" pitchFamily="34" charset="0"/>
            </a:rPr>
            <a:t>Entre los problemas fundamentales se cuenta el acceso al agua potable, porque existen zonas de la comuna que dependen de camiones aljibes para acceder al agua. Por otro lado, hay problemas con el transporte público pues no es accesible en todos los sectores de la comuna; además, al movilizarse a otras comunas, el servicio se encuentra monopolizado por una empresa en particular, lo que deriva en que un alto costo. Otro problema decisivo para las y los participantes del taller es la alta cantidad de jóvenes que consumen drogas, la falta de seguridad vinculada al narcotráfico. </a:t>
          </a:r>
          <a:endParaRPr lang="es-CL" sz="2000" b="0" i="0" kern="1200" dirty="0">
            <a:latin typeface="Arial" panose="020B0604020202020204" pitchFamily="34" charset="0"/>
            <a:cs typeface="Arial" panose="020B0604020202020204" pitchFamily="34" charset="0"/>
          </a:endParaRPr>
        </a:p>
        <a:p>
          <a:pPr marL="0" lvl="0" indent="0" algn="ctr" defTabSz="889000">
            <a:lnSpc>
              <a:spcPct val="90000"/>
            </a:lnSpc>
            <a:spcBef>
              <a:spcPct val="0"/>
            </a:spcBef>
            <a:spcAft>
              <a:spcPct val="35000"/>
            </a:spcAft>
            <a:buNone/>
          </a:pPr>
          <a:endParaRPr lang="es-CL" sz="1700" b="0" i="0" kern="1200" dirty="0">
            <a:latin typeface="Arial" panose="020B0604020202020204" pitchFamily="34" charset="0"/>
            <a:cs typeface="Arial" panose="020B0604020202020204" pitchFamily="34" charset="0"/>
          </a:endParaRPr>
        </a:p>
        <a:p>
          <a:pPr marL="0" lvl="0" indent="0" algn="ctr" defTabSz="889000">
            <a:lnSpc>
              <a:spcPct val="90000"/>
            </a:lnSpc>
            <a:spcBef>
              <a:spcPct val="0"/>
            </a:spcBef>
            <a:spcAft>
              <a:spcPct val="35000"/>
            </a:spcAft>
            <a:buNone/>
          </a:pPr>
          <a:endParaRPr lang="es-CL" sz="1700" kern="1200" dirty="0">
            <a:latin typeface="Arial" panose="020B0604020202020204" pitchFamily="34" charset="0"/>
            <a:cs typeface="Arial" panose="020B0604020202020204" pitchFamily="34" charset="0"/>
          </a:endParaRPr>
        </a:p>
      </dsp:txBody>
      <dsp:txXfrm>
        <a:off x="78384" y="67987"/>
        <a:ext cx="10495255" cy="218526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56243C-8E8D-B37B-8DB8-703A63DC5D8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A4EC1185-23D0-A562-D36D-D3C0E0F64B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AF84B1C5-F4F7-EBEE-6859-429837F32766}"/>
              </a:ext>
            </a:extLst>
          </p:cNvPr>
          <p:cNvSpPr>
            <a:spLocks noGrp="1"/>
          </p:cNvSpPr>
          <p:nvPr>
            <p:ph type="dt" sz="half" idx="10"/>
          </p:nvPr>
        </p:nvSpPr>
        <p:spPr/>
        <p:txBody>
          <a:bodyPr/>
          <a:lstStyle/>
          <a:p>
            <a:fld id="{A1327402-9816-4400-9506-A4C4EA959781}" type="datetimeFigureOut">
              <a:rPr lang="es-CL" smtClean="0"/>
              <a:t>13-08-2024</a:t>
            </a:fld>
            <a:endParaRPr lang="es-CL"/>
          </a:p>
        </p:txBody>
      </p:sp>
      <p:sp>
        <p:nvSpPr>
          <p:cNvPr id="5" name="Marcador de pie de página 4">
            <a:extLst>
              <a:ext uri="{FF2B5EF4-FFF2-40B4-BE49-F238E27FC236}">
                <a16:creationId xmlns:a16="http://schemas.microsoft.com/office/drawing/2014/main" id="{DFD4749B-19D6-8733-E11B-12777540CCA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0045E41-D16F-4F02-C308-1526248538A6}"/>
              </a:ext>
            </a:extLst>
          </p:cNvPr>
          <p:cNvSpPr>
            <a:spLocks noGrp="1"/>
          </p:cNvSpPr>
          <p:nvPr>
            <p:ph type="sldNum" sz="quarter" idx="12"/>
          </p:nvPr>
        </p:nvSpPr>
        <p:spPr/>
        <p:txBody>
          <a:bodyPr/>
          <a:lstStyle/>
          <a:p>
            <a:fld id="{9491112A-293B-4C03-9821-D6976C26FC27}" type="slidenum">
              <a:rPr lang="es-CL" smtClean="0"/>
              <a:t>‹Nº›</a:t>
            </a:fld>
            <a:endParaRPr lang="es-CL"/>
          </a:p>
        </p:txBody>
      </p:sp>
    </p:spTree>
    <p:extLst>
      <p:ext uri="{BB962C8B-B14F-4D97-AF65-F5344CB8AC3E}">
        <p14:creationId xmlns:p14="http://schemas.microsoft.com/office/powerpoint/2010/main" val="2442672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7363DB-D92E-63D9-AC03-1ED1B3521B0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04EB6893-F1CC-17C1-3D62-6A01094A5550}"/>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2EDEF496-74A5-5BD9-12D0-1D5A231DA6BB}"/>
              </a:ext>
            </a:extLst>
          </p:cNvPr>
          <p:cNvSpPr>
            <a:spLocks noGrp="1"/>
          </p:cNvSpPr>
          <p:nvPr>
            <p:ph type="dt" sz="half" idx="10"/>
          </p:nvPr>
        </p:nvSpPr>
        <p:spPr/>
        <p:txBody>
          <a:bodyPr/>
          <a:lstStyle/>
          <a:p>
            <a:fld id="{A1327402-9816-4400-9506-A4C4EA959781}" type="datetimeFigureOut">
              <a:rPr lang="es-CL" smtClean="0"/>
              <a:t>13-08-2024</a:t>
            </a:fld>
            <a:endParaRPr lang="es-CL"/>
          </a:p>
        </p:txBody>
      </p:sp>
      <p:sp>
        <p:nvSpPr>
          <p:cNvPr id="5" name="Marcador de pie de página 4">
            <a:extLst>
              <a:ext uri="{FF2B5EF4-FFF2-40B4-BE49-F238E27FC236}">
                <a16:creationId xmlns:a16="http://schemas.microsoft.com/office/drawing/2014/main" id="{B35E2A6E-F403-CE1D-A6FA-A4DA7DACF6C4}"/>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0363D6B-BAD8-25AA-6B0E-D7BE35AEDA79}"/>
              </a:ext>
            </a:extLst>
          </p:cNvPr>
          <p:cNvSpPr>
            <a:spLocks noGrp="1"/>
          </p:cNvSpPr>
          <p:nvPr>
            <p:ph type="sldNum" sz="quarter" idx="12"/>
          </p:nvPr>
        </p:nvSpPr>
        <p:spPr/>
        <p:txBody>
          <a:bodyPr/>
          <a:lstStyle/>
          <a:p>
            <a:fld id="{9491112A-293B-4C03-9821-D6976C26FC27}" type="slidenum">
              <a:rPr lang="es-CL" smtClean="0"/>
              <a:t>‹Nº›</a:t>
            </a:fld>
            <a:endParaRPr lang="es-CL"/>
          </a:p>
        </p:txBody>
      </p:sp>
    </p:spTree>
    <p:extLst>
      <p:ext uri="{BB962C8B-B14F-4D97-AF65-F5344CB8AC3E}">
        <p14:creationId xmlns:p14="http://schemas.microsoft.com/office/powerpoint/2010/main" val="167727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9AFBFF8-0192-BD1F-0D9E-FDF44812A827}"/>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66BB0594-A49C-FD6E-0588-5969B7841A1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980B862-3729-7C85-AF1F-1D38B0C1E8C1}"/>
              </a:ext>
            </a:extLst>
          </p:cNvPr>
          <p:cNvSpPr>
            <a:spLocks noGrp="1"/>
          </p:cNvSpPr>
          <p:nvPr>
            <p:ph type="dt" sz="half" idx="10"/>
          </p:nvPr>
        </p:nvSpPr>
        <p:spPr/>
        <p:txBody>
          <a:bodyPr/>
          <a:lstStyle/>
          <a:p>
            <a:fld id="{A1327402-9816-4400-9506-A4C4EA959781}" type="datetimeFigureOut">
              <a:rPr lang="es-CL" smtClean="0"/>
              <a:t>13-08-2024</a:t>
            </a:fld>
            <a:endParaRPr lang="es-CL"/>
          </a:p>
        </p:txBody>
      </p:sp>
      <p:sp>
        <p:nvSpPr>
          <p:cNvPr id="5" name="Marcador de pie de página 4">
            <a:extLst>
              <a:ext uri="{FF2B5EF4-FFF2-40B4-BE49-F238E27FC236}">
                <a16:creationId xmlns:a16="http://schemas.microsoft.com/office/drawing/2014/main" id="{75DE407F-F2E7-232E-FE81-11AB2F3F177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2B88ABA-EA21-86F8-185B-F2A04323C7E8}"/>
              </a:ext>
            </a:extLst>
          </p:cNvPr>
          <p:cNvSpPr>
            <a:spLocks noGrp="1"/>
          </p:cNvSpPr>
          <p:nvPr>
            <p:ph type="sldNum" sz="quarter" idx="12"/>
          </p:nvPr>
        </p:nvSpPr>
        <p:spPr/>
        <p:txBody>
          <a:bodyPr/>
          <a:lstStyle/>
          <a:p>
            <a:fld id="{9491112A-293B-4C03-9821-D6976C26FC27}" type="slidenum">
              <a:rPr lang="es-CL" smtClean="0"/>
              <a:t>‹Nº›</a:t>
            </a:fld>
            <a:endParaRPr lang="es-CL"/>
          </a:p>
        </p:txBody>
      </p:sp>
    </p:spTree>
    <p:extLst>
      <p:ext uri="{BB962C8B-B14F-4D97-AF65-F5344CB8AC3E}">
        <p14:creationId xmlns:p14="http://schemas.microsoft.com/office/powerpoint/2010/main" val="3459961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C9719E-5E5A-96B8-51F6-F251A55A8DB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AA64A9D1-C5C1-E698-CF90-2145B3B7F58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7B6362C5-8101-34E1-EF66-1B5E53136A4B}"/>
              </a:ext>
            </a:extLst>
          </p:cNvPr>
          <p:cNvSpPr>
            <a:spLocks noGrp="1"/>
          </p:cNvSpPr>
          <p:nvPr>
            <p:ph type="dt" sz="half" idx="10"/>
          </p:nvPr>
        </p:nvSpPr>
        <p:spPr/>
        <p:txBody>
          <a:bodyPr/>
          <a:lstStyle/>
          <a:p>
            <a:fld id="{A1327402-9816-4400-9506-A4C4EA959781}" type="datetimeFigureOut">
              <a:rPr lang="es-CL" smtClean="0"/>
              <a:t>13-08-2024</a:t>
            </a:fld>
            <a:endParaRPr lang="es-CL"/>
          </a:p>
        </p:txBody>
      </p:sp>
      <p:sp>
        <p:nvSpPr>
          <p:cNvPr id="5" name="Marcador de pie de página 4">
            <a:extLst>
              <a:ext uri="{FF2B5EF4-FFF2-40B4-BE49-F238E27FC236}">
                <a16:creationId xmlns:a16="http://schemas.microsoft.com/office/drawing/2014/main" id="{26EA15E6-5F5B-0BDA-974A-3F1C5EFD097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8AC67F0C-6C88-FB89-493C-649E2606FB6C}"/>
              </a:ext>
            </a:extLst>
          </p:cNvPr>
          <p:cNvSpPr>
            <a:spLocks noGrp="1"/>
          </p:cNvSpPr>
          <p:nvPr>
            <p:ph type="sldNum" sz="quarter" idx="12"/>
          </p:nvPr>
        </p:nvSpPr>
        <p:spPr/>
        <p:txBody>
          <a:bodyPr/>
          <a:lstStyle/>
          <a:p>
            <a:fld id="{9491112A-293B-4C03-9821-D6976C26FC27}" type="slidenum">
              <a:rPr lang="es-CL" smtClean="0"/>
              <a:t>‹Nº›</a:t>
            </a:fld>
            <a:endParaRPr lang="es-CL"/>
          </a:p>
        </p:txBody>
      </p:sp>
    </p:spTree>
    <p:extLst>
      <p:ext uri="{BB962C8B-B14F-4D97-AF65-F5344CB8AC3E}">
        <p14:creationId xmlns:p14="http://schemas.microsoft.com/office/powerpoint/2010/main" val="1576302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F56B2B-87D6-7134-9EC2-9AC53190B97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477FB48A-6185-C643-770C-948CC744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0DBDDFD-0C8A-4951-B2C0-D676D2CC9F53}"/>
              </a:ext>
            </a:extLst>
          </p:cNvPr>
          <p:cNvSpPr>
            <a:spLocks noGrp="1"/>
          </p:cNvSpPr>
          <p:nvPr>
            <p:ph type="dt" sz="half" idx="10"/>
          </p:nvPr>
        </p:nvSpPr>
        <p:spPr/>
        <p:txBody>
          <a:bodyPr/>
          <a:lstStyle/>
          <a:p>
            <a:fld id="{A1327402-9816-4400-9506-A4C4EA959781}" type="datetimeFigureOut">
              <a:rPr lang="es-CL" smtClean="0"/>
              <a:t>13-08-2024</a:t>
            </a:fld>
            <a:endParaRPr lang="es-CL"/>
          </a:p>
        </p:txBody>
      </p:sp>
      <p:sp>
        <p:nvSpPr>
          <p:cNvPr id="5" name="Marcador de pie de página 4">
            <a:extLst>
              <a:ext uri="{FF2B5EF4-FFF2-40B4-BE49-F238E27FC236}">
                <a16:creationId xmlns:a16="http://schemas.microsoft.com/office/drawing/2014/main" id="{4214580B-A061-7C3A-FA3E-52B9EFE9A83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5129D34-0321-DF26-4F1D-8BA8F18C55C8}"/>
              </a:ext>
            </a:extLst>
          </p:cNvPr>
          <p:cNvSpPr>
            <a:spLocks noGrp="1"/>
          </p:cNvSpPr>
          <p:nvPr>
            <p:ph type="sldNum" sz="quarter" idx="12"/>
          </p:nvPr>
        </p:nvSpPr>
        <p:spPr/>
        <p:txBody>
          <a:bodyPr/>
          <a:lstStyle/>
          <a:p>
            <a:fld id="{9491112A-293B-4C03-9821-D6976C26FC27}" type="slidenum">
              <a:rPr lang="es-CL" smtClean="0"/>
              <a:t>‹Nº›</a:t>
            </a:fld>
            <a:endParaRPr lang="es-CL"/>
          </a:p>
        </p:txBody>
      </p:sp>
    </p:spTree>
    <p:extLst>
      <p:ext uri="{BB962C8B-B14F-4D97-AF65-F5344CB8AC3E}">
        <p14:creationId xmlns:p14="http://schemas.microsoft.com/office/powerpoint/2010/main" val="1943144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32C34-A3B1-8C24-2C68-BF831458E3C5}"/>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7570DC78-BFC7-EB50-7319-0014A713216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5055ABF4-D1C0-DCE5-159E-04C952681AC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936A3DF7-9FC6-2EF9-A13C-9EBD849BED78}"/>
              </a:ext>
            </a:extLst>
          </p:cNvPr>
          <p:cNvSpPr>
            <a:spLocks noGrp="1"/>
          </p:cNvSpPr>
          <p:nvPr>
            <p:ph type="dt" sz="half" idx="10"/>
          </p:nvPr>
        </p:nvSpPr>
        <p:spPr/>
        <p:txBody>
          <a:bodyPr/>
          <a:lstStyle/>
          <a:p>
            <a:fld id="{A1327402-9816-4400-9506-A4C4EA959781}" type="datetimeFigureOut">
              <a:rPr lang="es-CL" smtClean="0"/>
              <a:t>13-08-2024</a:t>
            </a:fld>
            <a:endParaRPr lang="es-CL"/>
          </a:p>
        </p:txBody>
      </p:sp>
      <p:sp>
        <p:nvSpPr>
          <p:cNvPr id="6" name="Marcador de pie de página 5">
            <a:extLst>
              <a:ext uri="{FF2B5EF4-FFF2-40B4-BE49-F238E27FC236}">
                <a16:creationId xmlns:a16="http://schemas.microsoft.com/office/drawing/2014/main" id="{0B4C9FA7-410D-2AE0-2572-4A49E03E0BAE}"/>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BEBC9608-B248-EC96-21E6-B2B522A269BF}"/>
              </a:ext>
            </a:extLst>
          </p:cNvPr>
          <p:cNvSpPr>
            <a:spLocks noGrp="1"/>
          </p:cNvSpPr>
          <p:nvPr>
            <p:ph type="sldNum" sz="quarter" idx="12"/>
          </p:nvPr>
        </p:nvSpPr>
        <p:spPr/>
        <p:txBody>
          <a:bodyPr/>
          <a:lstStyle/>
          <a:p>
            <a:fld id="{9491112A-293B-4C03-9821-D6976C26FC27}" type="slidenum">
              <a:rPr lang="es-CL" smtClean="0"/>
              <a:t>‹Nº›</a:t>
            </a:fld>
            <a:endParaRPr lang="es-CL"/>
          </a:p>
        </p:txBody>
      </p:sp>
    </p:spTree>
    <p:extLst>
      <p:ext uri="{BB962C8B-B14F-4D97-AF65-F5344CB8AC3E}">
        <p14:creationId xmlns:p14="http://schemas.microsoft.com/office/powerpoint/2010/main" val="751162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47FE1F-6C50-494A-1687-B7738C6DFE3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FE69038C-8706-8134-544F-DD18BA3D30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BFFE458-C84D-5DEA-6F0C-54827D974A0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4C319D8B-E150-3BEA-98FA-06C4C2697B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BBF2490-D338-BF51-B213-5159A66162A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854EC0BF-276F-DAD5-B7E1-2FD4C5446F80}"/>
              </a:ext>
            </a:extLst>
          </p:cNvPr>
          <p:cNvSpPr>
            <a:spLocks noGrp="1"/>
          </p:cNvSpPr>
          <p:nvPr>
            <p:ph type="dt" sz="half" idx="10"/>
          </p:nvPr>
        </p:nvSpPr>
        <p:spPr/>
        <p:txBody>
          <a:bodyPr/>
          <a:lstStyle/>
          <a:p>
            <a:fld id="{A1327402-9816-4400-9506-A4C4EA959781}" type="datetimeFigureOut">
              <a:rPr lang="es-CL" smtClean="0"/>
              <a:t>13-08-2024</a:t>
            </a:fld>
            <a:endParaRPr lang="es-CL"/>
          </a:p>
        </p:txBody>
      </p:sp>
      <p:sp>
        <p:nvSpPr>
          <p:cNvPr id="8" name="Marcador de pie de página 7">
            <a:extLst>
              <a:ext uri="{FF2B5EF4-FFF2-40B4-BE49-F238E27FC236}">
                <a16:creationId xmlns:a16="http://schemas.microsoft.com/office/drawing/2014/main" id="{93F313C5-268A-90A7-65B1-7FC748BDA6EB}"/>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8F98CD1C-920E-1458-5716-CDE1833E5C52}"/>
              </a:ext>
            </a:extLst>
          </p:cNvPr>
          <p:cNvSpPr>
            <a:spLocks noGrp="1"/>
          </p:cNvSpPr>
          <p:nvPr>
            <p:ph type="sldNum" sz="quarter" idx="12"/>
          </p:nvPr>
        </p:nvSpPr>
        <p:spPr/>
        <p:txBody>
          <a:bodyPr/>
          <a:lstStyle/>
          <a:p>
            <a:fld id="{9491112A-293B-4C03-9821-D6976C26FC27}" type="slidenum">
              <a:rPr lang="es-CL" smtClean="0"/>
              <a:t>‹Nº›</a:t>
            </a:fld>
            <a:endParaRPr lang="es-CL"/>
          </a:p>
        </p:txBody>
      </p:sp>
    </p:spTree>
    <p:extLst>
      <p:ext uri="{BB962C8B-B14F-4D97-AF65-F5344CB8AC3E}">
        <p14:creationId xmlns:p14="http://schemas.microsoft.com/office/powerpoint/2010/main" val="3310208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D44D60-42BE-3CEE-6650-C0E52E97C53A}"/>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B529FF91-B798-890D-5B96-81BB1A7ECCBF}"/>
              </a:ext>
            </a:extLst>
          </p:cNvPr>
          <p:cNvSpPr>
            <a:spLocks noGrp="1"/>
          </p:cNvSpPr>
          <p:nvPr>
            <p:ph type="dt" sz="half" idx="10"/>
          </p:nvPr>
        </p:nvSpPr>
        <p:spPr/>
        <p:txBody>
          <a:bodyPr/>
          <a:lstStyle/>
          <a:p>
            <a:fld id="{A1327402-9816-4400-9506-A4C4EA959781}" type="datetimeFigureOut">
              <a:rPr lang="es-CL" smtClean="0"/>
              <a:t>13-08-2024</a:t>
            </a:fld>
            <a:endParaRPr lang="es-CL"/>
          </a:p>
        </p:txBody>
      </p:sp>
      <p:sp>
        <p:nvSpPr>
          <p:cNvPr id="4" name="Marcador de pie de página 3">
            <a:extLst>
              <a:ext uri="{FF2B5EF4-FFF2-40B4-BE49-F238E27FC236}">
                <a16:creationId xmlns:a16="http://schemas.microsoft.com/office/drawing/2014/main" id="{E62DC714-5782-25E5-F06A-3F3096485FE8}"/>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22C36414-533D-F2EB-AEF8-01F9162EC8C3}"/>
              </a:ext>
            </a:extLst>
          </p:cNvPr>
          <p:cNvSpPr>
            <a:spLocks noGrp="1"/>
          </p:cNvSpPr>
          <p:nvPr>
            <p:ph type="sldNum" sz="quarter" idx="12"/>
          </p:nvPr>
        </p:nvSpPr>
        <p:spPr/>
        <p:txBody>
          <a:bodyPr/>
          <a:lstStyle/>
          <a:p>
            <a:fld id="{9491112A-293B-4C03-9821-D6976C26FC27}" type="slidenum">
              <a:rPr lang="es-CL" smtClean="0"/>
              <a:t>‹Nº›</a:t>
            </a:fld>
            <a:endParaRPr lang="es-CL"/>
          </a:p>
        </p:txBody>
      </p:sp>
    </p:spTree>
    <p:extLst>
      <p:ext uri="{BB962C8B-B14F-4D97-AF65-F5344CB8AC3E}">
        <p14:creationId xmlns:p14="http://schemas.microsoft.com/office/powerpoint/2010/main" val="795064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219C093-F6E9-D1BF-F2B1-B412FA0DA74A}"/>
              </a:ext>
            </a:extLst>
          </p:cNvPr>
          <p:cNvSpPr>
            <a:spLocks noGrp="1"/>
          </p:cNvSpPr>
          <p:nvPr>
            <p:ph type="dt" sz="half" idx="10"/>
          </p:nvPr>
        </p:nvSpPr>
        <p:spPr/>
        <p:txBody>
          <a:bodyPr/>
          <a:lstStyle/>
          <a:p>
            <a:fld id="{A1327402-9816-4400-9506-A4C4EA959781}" type="datetimeFigureOut">
              <a:rPr lang="es-CL" smtClean="0"/>
              <a:t>13-08-2024</a:t>
            </a:fld>
            <a:endParaRPr lang="es-CL"/>
          </a:p>
        </p:txBody>
      </p:sp>
      <p:sp>
        <p:nvSpPr>
          <p:cNvPr id="3" name="Marcador de pie de página 2">
            <a:extLst>
              <a:ext uri="{FF2B5EF4-FFF2-40B4-BE49-F238E27FC236}">
                <a16:creationId xmlns:a16="http://schemas.microsoft.com/office/drawing/2014/main" id="{50CE7079-F70B-A190-4C84-DF7491DFD5C8}"/>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062570D7-CAC6-6596-DD44-2FB48ABE9DC1}"/>
              </a:ext>
            </a:extLst>
          </p:cNvPr>
          <p:cNvSpPr>
            <a:spLocks noGrp="1"/>
          </p:cNvSpPr>
          <p:nvPr>
            <p:ph type="sldNum" sz="quarter" idx="12"/>
          </p:nvPr>
        </p:nvSpPr>
        <p:spPr/>
        <p:txBody>
          <a:bodyPr/>
          <a:lstStyle/>
          <a:p>
            <a:fld id="{9491112A-293B-4C03-9821-D6976C26FC27}" type="slidenum">
              <a:rPr lang="es-CL" smtClean="0"/>
              <a:t>‹Nº›</a:t>
            </a:fld>
            <a:endParaRPr lang="es-CL"/>
          </a:p>
        </p:txBody>
      </p:sp>
    </p:spTree>
    <p:extLst>
      <p:ext uri="{BB962C8B-B14F-4D97-AF65-F5344CB8AC3E}">
        <p14:creationId xmlns:p14="http://schemas.microsoft.com/office/powerpoint/2010/main" val="3138469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9B2BEB-DA8C-ADF1-6F14-5BA8794E43A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22323432-7CC1-5A3B-6BEE-BCF9391E37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7C1D8526-EFF1-0977-CE7A-4016C142CD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EB437F3-C35D-7401-0FB2-9D610AEC8375}"/>
              </a:ext>
            </a:extLst>
          </p:cNvPr>
          <p:cNvSpPr>
            <a:spLocks noGrp="1"/>
          </p:cNvSpPr>
          <p:nvPr>
            <p:ph type="dt" sz="half" idx="10"/>
          </p:nvPr>
        </p:nvSpPr>
        <p:spPr/>
        <p:txBody>
          <a:bodyPr/>
          <a:lstStyle/>
          <a:p>
            <a:fld id="{A1327402-9816-4400-9506-A4C4EA959781}" type="datetimeFigureOut">
              <a:rPr lang="es-CL" smtClean="0"/>
              <a:t>13-08-2024</a:t>
            </a:fld>
            <a:endParaRPr lang="es-CL"/>
          </a:p>
        </p:txBody>
      </p:sp>
      <p:sp>
        <p:nvSpPr>
          <p:cNvPr id="6" name="Marcador de pie de página 5">
            <a:extLst>
              <a:ext uri="{FF2B5EF4-FFF2-40B4-BE49-F238E27FC236}">
                <a16:creationId xmlns:a16="http://schemas.microsoft.com/office/drawing/2014/main" id="{61C253BB-91B7-B61E-BD70-7E50AEA478F7}"/>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D7943F7E-889A-718E-7E62-B01448D75017}"/>
              </a:ext>
            </a:extLst>
          </p:cNvPr>
          <p:cNvSpPr>
            <a:spLocks noGrp="1"/>
          </p:cNvSpPr>
          <p:nvPr>
            <p:ph type="sldNum" sz="quarter" idx="12"/>
          </p:nvPr>
        </p:nvSpPr>
        <p:spPr/>
        <p:txBody>
          <a:bodyPr/>
          <a:lstStyle/>
          <a:p>
            <a:fld id="{9491112A-293B-4C03-9821-D6976C26FC27}" type="slidenum">
              <a:rPr lang="es-CL" smtClean="0"/>
              <a:t>‹Nº›</a:t>
            </a:fld>
            <a:endParaRPr lang="es-CL"/>
          </a:p>
        </p:txBody>
      </p:sp>
    </p:spTree>
    <p:extLst>
      <p:ext uri="{BB962C8B-B14F-4D97-AF65-F5344CB8AC3E}">
        <p14:creationId xmlns:p14="http://schemas.microsoft.com/office/powerpoint/2010/main" val="370670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59DB05-62AA-E68E-92A5-D02E1442033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6AD35A87-E88D-38DB-5529-014CCF597E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13FF9F42-78B9-05E1-7374-08C5405127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D6C9B94-F8F7-0181-7EBC-221396472655}"/>
              </a:ext>
            </a:extLst>
          </p:cNvPr>
          <p:cNvSpPr>
            <a:spLocks noGrp="1"/>
          </p:cNvSpPr>
          <p:nvPr>
            <p:ph type="dt" sz="half" idx="10"/>
          </p:nvPr>
        </p:nvSpPr>
        <p:spPr/>
        <p:txBody>
          <a:bodyPr/>
          <a:lstStyle/>
          <a:p>
            <a:fld id="{A1327402-9816-4400-9506-A4C4EA959781}" type="datetimeFigureOut">
              <a:rPr lang="es-CL" smtClean="0"/>
              <a:t>13-08-2024</a:t>
            </a:fld>
            <a:endParaRPr lang="es-CL"/>
          </a:p>
        </p:txBody>
      </p:sp>
      <p:sp>
        <p:nvSpPr>
          <p:cNvPr id="6" name="Marcador de pie de página 5">
            <a:extLst>
              <a:ext uri="{FF2B5EF4-FFF2-40B4-BE49-F238E27FC236}">
                <a16:creationId xmlns:a16="http://schemas.microsoft.com/office/drawing/2014/main" id="{C8D41355-978E-C414-8E9C-5E2451E32862}"/>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6E3228F5-545A-E0E1-37A7-57CCB1F788E4}"/>
              </a:ext>
            </a:extLst>
          </p:cNvPr>
          <p:cNvSpPr>
            <a:spLocks noGrp="1"/>
          </p:cNvSpPr>
          <p:nvPr>
            <p:ph type="sldNum" sz="quarter" idx="12"/>
          </p:nvPr>
        </p:nvSpPr>
        <p:spPr/>
        <p:txBody>
          <a:bodyPr/>
          <a:lstStyle/>
          <a:p>
            <a:fld id="{9491112A-293B-4C03-9821-D6976C26FC27}" type="slidenum">
              <a:rPr lang="es-CL" smtClean="0"/>
              <a:t>‹Nº›</a:t>
            </a:fld>
            <a:endParaRPr lang="es-CL"/>
          </a:p>
        </p:txBody>
      </p:sp>
    </p:spTree>
    <p:extLst>
      <p:ext uri="{BB962C8B-B14F-4D97-AF65-F5344CB8AC3E}">
        <p14:creationId xmlns:p14="http://schemas.microsoft.com/office/powerpoint/2010/main" val="2155931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51C5A6C-D781-7AE6-4EFC-F5775D9E4B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76832A56-5380-3323-2AAF-687FA3506A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26855971-D1CE-9B14-703E-B31AF0DDE9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327402-9816-4400-9506-A4C4EA959781}" type="datetimeFigureOut">
              <a:rPr lang="es-CL" smtClean="0"/>
              <a:t>13-08-2024</a:t>
            </a:fld>
            <a:endParaRPr lang="es-CL"/>
          </a:p>
        </p:txBody>
      </p:sp>
      <p:sp>
        <p:nvSpPr>
          <p:cNvPr id="5" name="Marcador de pie de página 4">
            <a:extLst>
              <a:ext uri="{FF2B5EF4-FFF2-40B4-BE49-F238E27FC236}">
                <a16:creationId xmlns:a16="http://schemas.microsoft.com/office/drawing/2014/main" id="{76A1447D-5BEA-4295-54F8-2D08CC1533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24C5D3B2-753D-094D-61A8-748B43FDE7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91112A-293B-4C03-9821-D6976C26FC27}" type="slidenum">
              <a:rPr lang="es-CL" smtClean="0"/>
              <a:t>‹Nº›</a:t>
            </a:fld>
            <a:endParaRPr lang="es-CL"/>
          </a:p>
        </p:txBody>
      </p:sp>
    </p:spTree>
    <p:extLst>
      <p:ext uri="{BB962C8B-B14F-4D97-AF65-F5344CB8AC3E}">
        <p14:creationId xmlns:p14="http://schemas.microsoft.com/office/powerpoint/2010/main" val="3283292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estrategiaregional@uoh.cl" TargetMode="External"/><Relationship Id="rId2" Type="http://schemas.openxmlformats.org/officeDocument/2006/relationships/hyperlink" Target="http://www.erd.uoh.cl/"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rd.uoh.cl/" TargetMode="External"/><Relationship Id="rId2" Type="http://schemas.openxmlformats.org/officeDocument/2006/relationships/hyperlink" Target="https://docs.google.com/forms/d/e/1FAIpQLSdenvkOqO_M_zStDxWn0sr21MRqI0oppp5m-J9qtkINTXGvhA/viewform"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C3560"/>
        </a:solidFill>
        <a:effectLst/>
      </p:bgPr>
    </p:bg>
    <p:spTree>
      <p:nvGrpSpPr>
        <p:cNvPr id="1" name=""/>
        <p:cNvGrpSpPr/>
        <p:nvPr/>
      </p:nvGrpSpPr>
      <p:grpSpPr>
        <a:xfrm>
          <a:off x="0" y="0"/>
          <a:ext cx="0" cy="0"/>
          <a:chOff x="0" y="0"/>
          <a:chExt cx="0" cy="0"/>
        </a:xfrm>
      </p:grpSpPr>
      <p:sp>
        <p:nvSpPr>
          <p:cNvPr id="6" name="Subtítulo 2">
            <a:extLst>
              <a:ext uri="{FF2B5EF4-FFF2-40B4-BE49-F238E27FC236}">
                <a16:creationId xmlns:a16="http://schemas.microsoft.com/office/drawing/2014/main" id="{C6C14074-8FB0-B08A-5B28-82D7A95BB748}"/>
              </a:ext>
            </a:extLst>
          </p:cNvPr>
          <p:cNvSpPr txBox="1">
            <a:spLocks/>
          </p:cNvSpPr>
          <p:nvPr/>
        </p:nvSpPr>
        <p:spPr>
          <a:xfrm>
            <a:off x="332042" y="3276127"/>
            <a:ext cx="8825658" cy="861420"/>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dirty="0"/>
          </a:p>
          <a:p>
            <a:pPr marL="0" indent="0">
              <a:buNone/>
            </a:pPr>
            <a:r>
              <a:rPr lang="es-ES" sz="16000" b="1" dirty="0">
                <a:solidFill>
                  <a:schemeClr val="bg1"/>
                </a:solidFill>
                <a:latin typeface="Arial" panose="020B0604020202020204" pitchFamily="34" charset="0"/>
                <a:cs typeface="Arial" panose="020B0604020202020204" pitchFamily="34" charset="0"/>
              </a:rPr>
              <a:t>Síntesis Taller Comunal </a:t>
            </a:r>
          </a:p>
          <a:p>
            <a:pPr marL="0" indent="0">
              <a:buNone/>
            </a:pPr>
            <a:r>
              <a:rPr lang="es-ES" sz="16000" b="1" dirty="0">
                <a:solidFill>
                  <a:schemeClr val="bg1"/>
                </a:solidFill>
                <a:latin typeface="Arial" panose="020B0604020202020204" pitchFamily="34" charset="0"/>
                <a:cs typeface="Arial" panose="020B0604020202020204" pitchFamily="34" charset="0"/>
              </a:rPr>
              <a:t>PAREDONES</a:t>
            </a:r>
          </a:p>
          <a:p>
            <a:pPr marL="0" indent="0">
              <a:buNone/>
            </a:pPr>
            <a:r>
              <a:rPr lang="es-ES" sz="4800" dirty="0">
                <a:solidFill>
                  <a:schemeClr val="bg1"/>
                </a:solidFill>
                <a:latin typeface="Arial" panose="020B0604020202020204" pitchFamily="34" charset="0"/>
                <a:cs typeface="Arial" panose="020B0604020202020204" pitchFamily="34" charset="0"/>
              </a:rPr>
              <a:t>29 de enero de 2024</a:t>
            </a:r>
          </a:p>
          <a:p>
            <a:endParaRPr lang="es-ES" sz="9600" b="1" dirty="0">
              <a:solidFill>
                <a:schemeClr val="bg1"/>
              </a:solidFill>
              <a:latin typeface="Arial" panose="020B0604020202020204" pitchFamily="34" charset="0"/>
              <a:cs typeface="Arial" panose="020B0604020202020204" pitchFamily="34" charset="0"/>
            </a:endParaRPr>
          </a:p>
          <a:p>
            <a:pPr marL="0" indent="0">
              <a:buNone/>
            </a:pPr>
            <a:r>
              <a:rPr lang="es-ES" sz="11200" b="1" dirty="0">
                <a:solidFill>
                  <a:schemeClr val="bg1"/>
                </a:solidFill>
                <a:latin typeface="Arial" panose="020B0604020202020204" pitchFamily="34" charset="0"/>
                <a:cs typeface="Arial" panose="020B0604020202020204" pitchFamily="34" charset="0"/>
              </a:rPr>
              <a:t>Estrategia Regional de Desarrollo (ERD) </a:t>
            </a:r>
            <a:r>
              <a:rPr lang="es-ES" sz="6400" b="1" dirty="0">
                <a:solidFill>
                  <a:schemeClr val="bg1"/>
                </a:solidFill>
                <a:latin typeface="Arial" panose="020B0604020202020204" pitchFamily="34" charset="0"/>
                <a:cs typeface="Arial" panose="020B0604020202020204" pitchFamily="34" charset="0"/>
              </a:rPr>
              <a:t>Región del</a:t>
            </a:r>
          </a:p>
          <a:p>
            <a:pPr marL="0" indent="0">
              <a:buNone/>
            </a:pPr>
            <a:r>
              <a:rPr lang="es-ES" sz="6400" b="1" dirty="0">
                <a:solidFill>
                  <a:schemeClr val="bg1"/>
                </a:solidFill>
                <a:latin typeface="Arial" panose="020B0604020202020204" pitchFamily="34" charset="0"/>
                <a:cs typeface="Arial" panose="020B0604020202020204" pitchFamily="34" charset="0"/>
              </a:rPr>
              <a:t>Libertador Bernardo O’Higgins</a:t>
            </a:r>
            <a:endParaRPr lang="es-ES" sz="9600" b="1" dirty="0">
              <a:solidFill>
                <a:schemeClr val="bg1"/>
              </a:solidFill>
              <a:latin typeface="Arial" panose="020B0604020202020204" pitchFamily="34" charset="0"/>
              <a:cs typeface="Arial" panose="020B0604020202020204" pitchFamily="34" charset="0"/>
            </a:endParaRPr>
          </a:p>
          <a:p>
            <a:endParaRPr lang="es-CL" dirty="0"/>
          </a:p>
        </p:txBody>
      </p:sp>
      <p:pic>
        <p:nvPicPr>
          <p:cNvPr id="7" name="Imagen 6">
            <a:extLst>
              <a:ext uri="{FF2B5EF4-FFF2-40B4-BE49-F238E27FC236}">
                <a16:creationId xmlns:a16="http://schemas.microsoft.com/office/drawing/2014/main" id="{743999E4-C5AE-03AD-52E0-055A7411C3B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
            <a:ext cx="9157700" cy="2456600"/>
          </a:xfrm>
          <a:prstGeom prst="rect">
            <a:avLst/>
          </a:prstGeom>
          <a:noFill/>
          <a:ln>
            <a:noFill/>
          </a:ln>
        </p:spPr>
      </p:pic>
    </p:spTree>
    <p:extLst>
      <p:ext uri="{BB962C8B-B14F-4D97-AF65-F5344CB8AC3E}">
        <p14:creationId xmlns:p14="http://schemas.microsoft.com/office/powerpoint/2010/main" val="4055019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2C3560"/>
        </a:solidFill>
        <a:effectLst/>
      </p:bgPr>
    </p:bg>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743999E4-C5AE-03AD-52E0-055A7411C3B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
            <a:ext cx="9157700" cy="2456600"/>
          </a:xfrm>
          <a:prstGeom prst="rect">
            <a:avLst/>
          </a:prstGeom>
          <a:noFill/>
          <a:ln>
            <a:noFill/>
          </a:ln>
        </p:spPr>
      </p:pic>
      <p:sp>
        <p:nvSpPr>
          <p:cNvPr id="2" name="Subtítulo 2">
            <a:extLst>
              <a:ext uri="{FF2B5EF4-FFF2-40B4-BE49-F238E27FC236}">
                <a16:creationId xmlns:a16="http://schemas.microsoft.com/office/drawing/2014/main" id="{C3833EAD-D77E-4DD3-105C-0EE7456B9320}"/>
              </a:ext>
            </a:extLst>
          </p:cNvPr>
          <p:cNvSpPr txBox="1">
            <a:spLocks/>
          </p:cNvSpPr>
          <p:nvPr/>
        </p:nvSpPr>
        <p:spPr>
          <a:xfrm>
            <a:off x="332042" y="3307972"/>
            <a:ext cx="8825658" cy="861420"/>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dirty="0"/>
          </a:p>
          <a:p>
            <a:pPr marL="0" indent="0">
              <a:buNone/>
            </a:pPr>
            <a:r>
              <a:rPr lang="es-ES" sz="12800" b="1" dirty="0">
                <a:solidFill>
                  <a:schemeClr val="bg1"/>
                </a:solidFill>
                <a:latin typeface="Arial" panose="020B0604020202020204" pitchFamily="34" charset="0"/>
                <a:cs typeface="Arial" panose="020B0604020202020204" pitchFamily="34" charset="0"/>
              </a:rPr>
              <a:t>SÍNTESIS TALLER COMUNAL - ERD </a:t>
            </a:r>
          </a:p>
          <a:p>
            <a:pPr marL="0" indent="0">
              <a:buNone/>
            </a:pPr>
            <a:r>
              <a:rPr lang="es-ES" sz="12800" b="1" dirty="0">
                <a:solidFill>
                  <a:schemeClr val="bg1"/>
                </a:solidFill>
                <a:latin typeface="Arial" panose="020B0604020202020204" pitchFamily="34" charset="0"/>
                <a:cs typeface="Arial" panose="020B0604020202020204" pitchFamily="34" charset="0"/>
              </a:rPr>
              <a:t>Paredones </a:t>
            </a:r>
          </a:p>
          <a:p>
            <a:pPr algn="ctr"/>
            <a:endParaRPr lang="es-ES" sz="14400" dirty="0">
              <a:latin typeface="Arial" panose="020B0604020202020204" pitchFamily="34" charset="0"/>
              <a:cs typeface="Arial" panose="020B0604020202020204" pitchFamily="34" charset="0"/>
            </a:endParaRPr>
          </a:p>
          <a:p>
            <a:pPr marL="0" indent="0">
              <a:buNone/>
            </a:pPr>
            <a:r>
              <a:rPr lang="es-ES" sz="11200" dirty="0">
                <a:solidFill>
                  <a:schemeClr val="bg1"/>
                </a:solidFill>
                <a:latin typeface="Arial" panose="020B0604020202020204" pitchFamily="34" charset="0"/>
                <a:cs typeface="Arial" panose="020B0604020202020204" pitchFamily="34" charset="0"/>
              </a:rPr>
              <a:t>¡MUCHAS GRACIAS VECINAS Y VECINOS!</a:t>
            </a:r>
            <a:endParaRPr lang="es-ES" sz="7200" b="1" dirty="0">
              <a:solidFill>
                <a:schemeClr val="bg1"/>
              </a:solidFill>
              <a:latin typeface="Arial" panose="020B0604020202020204" pitchFamily="34" charset="0"/>
              <a:cs typeface="Arial" panose="020B0604020202020204" pitchFamily="34" charset="0"/>
            </a:endParaRPr>
          </a:p>
          <a:p>
            <a:endParaRPr lang="es-CL" dirty="0"/>
          </a:p>
        </p:txBody>
      </p:sp>
    </p:spTree>
    <p:extLst>
      <p:ext uri="{BB962C8B-B14F-4D97-AF65-F5344CB8AC3E}">
        <p14:creationId xmlns:p14="http://schemas.microsoft.com/office/powerpoint/2010/main" val="3579401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C3560"/>
        </a:solidFill>
        <a:effectLst/>
      </p:bgPr>
    </p:bg>
    <p:spTree>
      <p:nvGrpSpPr>
        <p:cNvPr id="1" name=""/>
        <p:cNvGrpSpPr/>
        <p:nvPr/>
      </p:nvGrpSpPr>
      <p:grpSpPr>
        <a:xfrm>
          <a:off x="0" y="0"/>
          <a:ext cx="0" cy="0"/>
          <a:chOff x="0" y="0"/>
          <a:chExt cx="0" cy="0"/>
        </a:xfrm>
      </p:grpSpPr>
      <p:sp>
        <p:nvSpPr>
          <p:cNvPr id="12" name="Título 1">
            <a:extLst>
              <a:ext uri="{FF2B5EF4-FFF2-40B4-BE49-F238E27FC236}">
                <a16:creationId xmlns:a16="http://schemas.microsoft.com/office/drawing/2014/main" id="{9B8DA9F7-709D-8BCB-218C-C00400A101C1}"/>
              </a:ext>
            </a:extLst>
          </p:cNvPr>
          <p:cNvSpPr txBox="1">
            <a:spLocks/>
          </p:cNvSpPr>
          <p:nvPr/>
        </p:nvSpPr>
        <p:spPr>
          <a:xfrm>
            <a:off x="482337" y="1359730"/>
            <a:ext cx="9404723" cy="140053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dirty="0">
                <a:solidFill>
                  <a:schemeClr val="bg1"/>
                </a:solidFill>
                <a:latin typeface="Arial" panose="020B0604020202020204" pitchFamily="34" charset="0"/>
                <a:cs typeface="Arial" panose="020B0604020202020204" pitchFamily="34" charset="0"/>
              </a:rPr>
              <a:t>Presentación</a:t>
            </a:r>
            <a:endParaRPr lang="es-CL" dirty="0">
              <a:solidFill>
                <a:schemeClr val="bg1"/>
              </a:solidFill>
              <a:latin typeface="Arial" panose="020B0604020202020204" pitchFamily="34" charset="0"/>
              <a:cs typeface="Arial" panose="020B0604020202020204" pitchFamily="34" charset="0"/>
            </a:endParaRPr>
          </a:p>
        </p:txBody>
      </p:sp>
      <p:sp>
        <p:nvSpPr>
          <p:cNvPr id="13" name="Marcador de contenido 2">
            <a:extLst>
              <a:ext uri="{FF2B5EF4-FFF2-40B4-BE49-F238E27FC236}">
                <a16:creationId xmlns:a16="http://schemas.microsoft.com/office/drawing/2014/main" id="{A848E11C-8A79-6E20-29D2-701A61AA2C45}"/>
              </a:ext>
            </a:extLst>
          </p:cNvPr>
          <p:cNvSpPr txBox="1">
            <a:spLocks/>
          </p:cNvSpPr>
          <p:nvPr/>
        </p:nvSpPr>
        <p:spPr>
          <a:xfrm>
            <a:off x="482337" y="2059995"/>
            <a:ext cx="10496809" cy="4798005"/>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marR="0" lvl="0" indent="0" algn="just" defTabSz="457200"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None/>
              <a:tabLst/>
              <a:defRPr/>
            </a:pPr>
            <a:r>
              <a:rPr kumimoji="0" lang="es-ES" sz="1800" b="0"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t>Este documento es una síntesis interpretativa que recoge los puntos esenciales expresados por los vecinos y vecinas de la comuna durante el Taller Comunal en Paredones.</a:t>
            </a:r>
          </a:p>
          <a:p>
            <a:pPr marL="0" marR="0" lvl="0" indent="0" algn="just" defTabSz="457200"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None/>
              <a:tabLst/>
              <a:defRPr/>
            </a:pPr>
            <a:endParaRPr kumimoji="0" lang="es-ES" sz="1800" b="0"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endParaRPr>
          </a:p>
          <a:p>
            <a:pPr marL="0" marR="0" lvl="0" indent="0" algn="just" defTabSz="457200"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None/>
              <a:tabLst/>
              <a:defRPr/>
            </a:pPr>
            <a:r>
              <a:rPr kumimoji="0" lang="es-ES" sz="1800" b="0"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t>No propone registrar todas y cada una de las intervenciones, sino ofrecer una perspectiva de conjunto sobre la conversación desarrollada durante la sesión.</a:t>
            </a:r>
          </a:p>
          <a:p>
            <a:pPr marL="0" marR="0" lvl="0" indent="0" algn="just" defTabSz="457200"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None/>
              <a:tabLst/>
              <a:defRPr/>
            </a:pPr>
            <a:endParaRPr kumimoji="0" lang="es-ES" sz="1800" b="0"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endParaRPr>
          </a:p>
          <a:p>
            <a:pPr marL="0" marR="0" lvl="0" indent="0" algn="just" defTabSz="457200"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None/>
              <a:tabLst/>
              <a:defRPr/>
            </a:pPr>
            <a:r>
              <a:rPr kumimoji="0" lang="es-ES" sz="1800" b="0"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t>La circulación de este documento vía correo electrónico, tiene por objetivo obtener una última instancia de retroalimentación participativa en la elaboración de la ERD 204-2035, para determinar si el documento distorsiona significativamente lo expresado durante la sesión (sea por añadidura o por omisión). </a:t>
            </a:r>
          </a:p>
          <a:p>
            <a:pPr marL="0" marR="0" lvl="0" indent="0" algn="just" defTabSz="457200"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None/>
              <a:tabLst/>
              <a:defRPr/>
            </a:pPr>
            <a:r>
              <a:rPr kumimoji="0" lang="es-ES" sz="1800" b="0"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t>Por ello, es conveniente que los comentarios se refieran y justifiquen en relación al presente documento en la pagina web </a:t>
            </a:r>
            <a:r>
              <a:rPr kumimoji="0" lang="es-ES" sz="1800" b="0"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hlinkClick r:id="rId2"/>
              </a:rPr>
              <a:t>www.erd.uoh.cl</a:t>
            </a:r>
            <a:r>
              <a:rPr kumimoji="0" lang="es-ES" sz="1800" b="0"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t> en la sección </a:t>
            </a:r>
            <a:r>
              <a:rPr kumimoji="0" lang="es-ES" sz="1800" b="1" i="0" u="none" strike="noStrike" kern="1200" cap="none" spc="0" normalizeH="0" baseline="0" noProof="0" dirty="0">
                <a:ln>
                  <a:noFill/>
                </a:ln>
                <a:solidFill>
                  <a:srgbClr val="1E5155">
                    <a:lumMod val="60000"/>
                    <a:lumOff val="40000"/>
                  </a:srgbClr>
                </a:solidFill>
                <a:effectLst/>
                <a:uLnTx/>
                <a:uFillTx/>
                <a:latin typeface="Arial" panose="020B0604020202020204" pitchFamily="34" charset="0"/>
                <a:ea typeface="+mj-ea"/>
                <a:cs typeface="Arial" panose="020B0604020202020204" pitchFamily="34" charset="0"/>
              </a:rPr>
              <a:t>“Comentar”.</a:t>
            </a:r>
          </a:p>
          <a:p>
            <a:pPr marL="0" marR="0" lvl="0" indent="0" algn="just" defTabSz="457200"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None/>
              <a:tabLst/>
              <a:defRPr/>
            </a:pPr>
            <a:endParaRPr kumimoji="0" lang="es-ES" sz="1800" b="0"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endParaRPr>
          </a:p>
          <a:p>
            <a:pPr marL="0" marR="0" lvl="0" indent="0" algn="just" defTabSz="457200"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None/>
              <a:tabLst/>
              <a:defRPr/>
            </a:pPr>
            <a:r>
              <a:rPr kumimoji="0" lang="es-ES" sz="1800" b="0"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t>También puede escribirnos al correo</a:t>
            </a:r>
            <a:r>
              <a:rPr kumimoji="0" lang="es-ES" sz="2600" b="0"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t> </a:t>
            </a:r>
            <a:r>
              <a:rPr kumimoji="0" lang="es-CL" sz="2200" b="1" i="0" u="none" strike="noStrike" kern="1200" cap="none" spc="0" normalizeH="0" baseline="0" noProof="0" dirty="0">
                <a:ln>
                  <a:noFill/>
                </a:ln>
                <a:solidFill>
                  <a:srgbClr val="1F1F1F"/>
                </a:solidFill>
                <a:effectLst/>
                <a:uLnTx/>
                <a:uFillTx/>
                <a:latin typeface="Arial" panose="020B0604020202020204" pitchFamily="34" charset="0"/>
                <a:ea typeface="+mj-ea"/>
                <a:cs typeface="Arial" panose="020B0604020202020204" pitchFamily="34" charset="0"/>
                <a:hlinkClick r:id="rId3"/>
              </a:rPr>
              <a:t>estrategiaregional@uoh.cl</a:t>
            </a:r>
            <a:r>
              <a:rPr kumimoji="0" lang="es-CL" sz="2200" b="1" i="0" u="none" strike="noStrike" kern="1200" cap="none" spc="0" normalizeH="0" baseline="0" noProof="0" dirty="0">
                <a:ln>
                  <a:noFill/>
                </a:ln>
                <a:solidFill>
                  <a:srgbClr val="1F1F1F"/>
                </a:solidFill>
                <a:effectLst/>
                <a:uLnTx/>
                <a:uFillTx/>
                <a:latin typeface="Arial" panose="020B0604020202020204" pitchFamily="34" charset="0"/>
                <a:ea typeface="+mj-ea"/>
                <a:cs typeface="Arial" panose="020B0604020202020204" pitchFamily="34" charset="0"/>
              </a:rPr>
              <a:t> </a:t>
            </a:r>
            <a:r>
              <a:rPr kumimoji="0" lang="es-CL" sz="1800" b="0"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t>Indicándonos su nombre y comuna</a:t>
            </a:r>
            <a:r>
              <a:rPr kumimoji="0" lang="es-CL" sz="2200" b="1"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t>.</a:t>
            </a:r>
            <a:r>
              <a:rPr kumimoji="0" lang="es-CL" sz="2200" b="1" i="0" u="none" strike="noStrike" kern="1200" cap="none" spc="0" normalizeH="0" baseline="0" noProof="0" dirty="0">
                <a:ln>
                  <a:noFill/>
                </a:ln>
                <a:solidFill>
                  <a:srgbClr val="1F1F1F"/>
                </a:solidFill>
                <a:effectLst/>
                <a:uLnTx/>
                <a:uFillTx/>
                <a:latin typeface="Arial" panose="020B0604020202020204" pitchFamily="34" charset="0"/>
                <a:ea typeface="+mj-ea"/>
                <a:cs typeface="Arial" panose="020B0604020202020204" pitchFamily="34" charset="0"/>
              </a:rPr>
              <a:t> </a:t>
            </a:r>
          </a:p>
          <a:p>
            <a:pPr marL="0" marR="0" lvl="0" indent="0" algn="just" defTabSz="457200"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None/>
              <a:tabLst/>
              <a:defRPr/>
            </a:pPr>
            <a:endParaRPr kumimoji="0" lang="es-CL" sz="2200" b="1" i="0" u="none" strike="noStrike" kern="1200" cap="none" spc="0" normalizeH="0" baseline="0" noProof="0" dirty="0">
              <a:ln>
                <a:noFill/>
              </a:ln>
              <a:solidFill>
                <a:srgbClr val="5F6368"/>
              </a:solidFill>
              <a:effectLst/>
              <a:uLnTx/>
              <a:uFillTx/>
              <a:latin typeface="Arial" panose="020B0604020202020204" pitchFamily="34" charset="0"/>
              <a:ea typeface="+mj-ea"/>
              <a:cs typeface="Arial" panose="020B0604020202020204" pitchFamily="34" charset="0"/>
            </a:endParaRPr>
          </a:p>
          <a:p>
            <a:pPr marL="0" marR="0" lvl="0" indent="0" algn="just" defTabSz="457200"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None/>
              <a:tabLst/>
              <a:defRPr/>
            </a:pPr>
            <a:r>
              <a:rPr kumimoji="0" lang="es-ES" sz="2600" b="0"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t> </a:t>
            </a:r>
          </a:p>
          <a:p>
            <a:pPr marL="0" marR="0" lvl="0" indent="0" algn="just" defTabSz="457200"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None/>
              <a:tabLst/>
              <a:defRPr/>
            </a:pPr>
            <a:endParaRPr kumimoji="0" lang="es-CL" sz="1800" b="0"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endParaRPr>
          </a:p>
        </p:txBody>
      </p:sp>
      <p:pic>
        <p:nvPicPr>
          <p:cNvPr id="14" name="Imagen 13">
            <a:extLst>
              <a:ext uri="{FF2B5EF4-FFF2-40B4-BE49-F238E27FC236}">
                <a16:creationId xmlns:a16="http://schemas.microsoft.com/office/drawing/2014/main" id="{420AA74D-18F9-96CC-6B86-F874DFBAE7F6}"/>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6111" y="0"/>
            <a:ext cx="4872355" cy="1048385"/>
          </a:xfrm>
          <a:prstGeom prst="rect">
            <a:avLst/>
          </a:prstGeom>
          <a:noFill/>
          <a:ln>
            <a:noFill/>
          </a:ln>
        </p:spPr>
      </p:pic>
    </p:spTree>
    <p:extLst>
      <p:ext uri="{BB962C8B-B14F-4D97-AF65-F5344CB8AC3E}">
        <p14:creationId xmlns:p14="http://schemas.microsoft.com/office/powerpoint/2010/main" val="447093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2C3560"/>
        </a:solidFill>
        <a:effectLst/>
      </p:bgPr>
    </p:bg>
    <p:spTree>
      <p:nvGrpSpPr>
        <p:cNvPr id="1" name=""/>
        <p:cNvGrpSpPr/>
        <p:nvPr/>
      </p:nvGrpSpPr>
      <p:grpSpPr>
        <a:xfrm>
          <a:off x="0" y="0"/>
          <a:ext cx="0" cy="0"/>
          <a:chOff x="0" y="0"/>
          <a:chExt cx="0" cy="0"/>
        </a:xfrm>
      </p:grpSpPr>
      <p:sp>
        <p:nvSpPr>
          <p:cNvPr id="16" name="Título 1">
            <a:extLst>
              <a:ext uri="{FF2B5EF4-FFF2-40B4-BE49-F238E27FC236}">
                <a16:creationId xmlns:a16="http://schemas.microsoft.com/office/drawing/2014/main" id="{280471D8-D2C7-9071-82A4-1F9FFB159375}"/>
              </a:ext>
            </a:extLst>
          </p:cNvPr>
          <p:cNvSpPr txBox="1">
            <a:spLocks/>
          </p:cNvSpPr>
          <p:nvPr/>
        </p:nvSpPr>
        <p:spPr>
          <a:xfrm>
            <a:off x="445587" y="1087795"/>
            <a:ext cx="10515600" cy="1325563"/>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CL" sz="3200" b="1" dirty="0">
                <a:solidFill>
                  <a:schemeClr val="bg1"/>
                </a:solidFill>
                <a:latin typeface="Arial" panose="020B0604020202020204" pitchFamily="34" charset="0"/>
                <a:cs typeface="Arial" panose="020B0604020202020204" pitchFamily="34" charset="0"/>
              </a:rPr>
              <a:t>Región de O’Higgins ideal 2035</a:t>
            </a:r>
          </a:p>
        </p:txBody>
      </p:sp>
      <p:sp>
        <p:nvSpPr>
          <p:cNvPr id="17" name="Marcador de contenido 2">
            <a:extLst>
              <a:ext uri="{FF2B5EF4-FFF2-40B4-BE49-F238E27FC236}">
                <a16:creationId xmlns:a16="http://schemas.microsoft.com/office/drawing/2014/main" id="{DF4CA9BB-E2CB-5C99-4AB2-A73AB4B4B9C3}"/>
              </a:ext>
            </a:extLst>
          </p:cNvPr>
          <p:cNvSpPr txBox="1">
            <a:spLocks/>
          </p:cNvSpPr>
          <p:nvPr/>
        </p:nvSpPr>
        <p:spPr>
          <a:xfrm>
            <a:off x="445587" y="1750577"/>
            <a:ext cx="10800167" cy="5388428"/>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just">
              <a:lnSpc>
                <a:spcPct val="107000"/>
              </a:lnSpc>
              <a:spcAft>
                <a:spcPts val="800"/>
              </a:spcAft>
            </a:pPr>
            <a:r>
              <a:rPr lang="es-MX" sz="1800" dirty="0">
                <a:solidFill>
                  <a:schemeClr val="bg1"/>
                </a:solidFill>
                <a:latin typeface="Arial" panose="020B0604020202020204" pitchFamily="34" charset="0"/>
                <a:ea typeface="Times New Roman" panose="02020603050405020304" pitchFamily="18" charset="0"/>
                <a:cs typeface="Arial" panose="020B0604020202020204" pitchFamily="34" charset="0"/>
              </a:rPr>
              <a:t>Con mucho entusiasmo, una buena asistencia de vecinos y vecinas de Paredones proyectó su región del futuro. A mediados de la próxima década, O’Higgins contará con acceso a salud y educación de calidad, será un lugar seguro y libre de contaminación, que protege y cuida el agua. En la región futura impera la conciencia del cuidado del medio ambiente. Cuenta con buena conectividad vial y telefónica, así como con un sistema de agua potable modernizado y equitativo para todos los sectores. Destacan actividades como la pesca, agricultura, artesanía, hotelería y turismo. La cultura y las tradiciones son parte de la identidad de los habitantes. Se realizan actividades deportivas asociadas al mar.</a:t>
            </a:r>
          </a:p>
          <a:p>
            <a:pPr algn="just">
              <a:lnSpc>
                <a:spcPct val="107000"/>
              </a:lnSpc>
              <a:spcAft>
                <a:spcPts val="800"/>
              </a:spcAft>
            </a:pPr>
            <a:r>
              <a:rPr lang="es-MX" sz="1800" dirty="0">
                <a:solidFill>
                  <a:schemeClr val="bg1"/>
                </a:solidFill>
                <a:latin typeface="Arial" panose="020B0604020202020204" pitchFamily="34" charset="0"/>
                <a:ea typeface="Times New Roman" panose="02020603050405020304" pitchFamily="18" charset="0"/>
                <a:cs typeface="Arial" panose="020B0604020202020204" pitchFamily="34" charset="0"/>
              </a:rPr>
              <a:t>Educación de calidad y con valores, con escuelas modernas, cuenta liceos politécnicos con diversidad de carreras profesionales acordes a las diferentes zonas, existen comités interdisciplinarios y estudiantes con capacidades diferentes tienen a disposición distintos profesionales. Todo accesible económicamente. El sistema logra que los jóvenes se interesen por las actividades económicas de la región, como la pesca, agricultura, y turismo. Se destaca la preocupación por niños y niñas con trastornos de aprendizaje, además del apoyo a jóvenes de escasos recursos para acceder a estudios superiores. También hay talleres para artesanos y talleres deportivos, con una diversidad de centros comunitarios enfocados en mujeres, niños, jóvenes, adultos mayores, deporte y cultura. </a:t>
            </a:r>
          </a:p>
          <a:p>
            <a:pPr algn="just">
              <a:lnSpc>
                <a:spcPct val="107000"/>
              </a:lnSpc>
              <a:spcAft>
                <a:spcPts val="800"/>
              </a:spcAft>
            </a:pPr>
            <a:r>
              <a:rPr lang="es-MX" sz="1800" dirty="0">
                <a:solidFill>
                  <a:schemeClr val="bg1"/>
                </a:solidFill>
                <a:latin typeface="Arial" panose="020B0604020202020204" pitchFamily="34" charset="0"/>
                <a:ea typeface="Times New Roman" panose="02020603050405020304" pitchFamily="18" charset="0"/>
                <a:cs typeface="Arial" panose="020B0604020202020204" pitchFamily="34" charset="0"/>
              </a:rPr>
              <a:t>Cuenta con servicios de salud modernos, con gran cantidad de profesionales, atención de 24 horas y con cobertura en todos los lugares de la región. En especial, la comuna cuenta con CESFAM con recursos suficientes, especialidades y una atención de calidad.</a:t>
            </a:r>
          </a:p>
          <a:p>
            <a:pPr algn="just">
              <a:lnSpc>
                <a:spcPct val="107000"/>
              </a:lnSpc>
              <a:spcAft>
                <a:spcPts val="800"/>
              </a:spcAft>
            </a:pPr>
            <a:endParaRPr lang="es-MX" sz="1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algn="just">
              <a:lnSpc>
                <a:spcPct val="107000"/>
              </a:lnSpc>
              <a:spcAft>
                <a:spcPts val="800"/>
              </a:spcAft>
            </a:pPr>
            <a:endParaRPr lang="es-MX" sz="1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p:txBody>
      </p:sp>
      <p:pic>
        <p:nvPicPr>
          <p:cNvPr id="18" name="Imagen 17">
            <a:extLst>
              <a:ext uri="{FF2B5EF4-FFF2-40B4-BE49-F238E27FC236}">
                <a16:creationId xmlns:a16="http://schemas.microsoft.com/office/drawing/2014/main" id="{E97FF7A8-E76F-ED4B-84B2-A30899F1247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5587" y="0"/>
            <a:ext cx="4872355" cy="1048385"/>
          </a:xfrm>
          <a:prstGeom prst="rect">
            <a:avLst/>
          </a:prstGeom>
          <a:noFill/>
          <a:ln>
            <a:noFill/>
          </a:ln>
        </p:spPr>
      </p:pic>
    </p:spTree>
    <p:extLst>
      <p:ext uri="{BB962C8B-B14F-4D97-AF65-F5344CB8AC3E}">
        <p14:creationId xmlns:p14="http://schemas.microsoft.com/office/powerpoint/2010/main" val="3639815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C3560"/>
        </a:solidFill>
        <a:effectLst/>
      </p:bgPr>
    </p:bg>
    <p:spTree>
      <p:nvGrpSpPr>
        <p:cNvPr id="1" name=""/>
        <p:cNvGrpSpPr/>
        <p:nvPr/>
      </p:nvGrpSpPr>
      <p:grpSpPr>
        <a:xfrm>
          <a:off x="0" y="0"/>
          <a:ext cx="0" cy="0"/>
          <a:chOff x="0" y="0"/>
          <a:chExt cx="0" cy="0"/>
        </a:xfrm>
      </p:grpSpPr>
      <p:sp>
        <p:nvSpPr>
          <p:cNvPr id="16" name="Título 1">
            <a:extLst>
              <a:ext uri="{FF2B5EF4-FFF2-40B4-BE49-F238E27FC236}">
                <a16:creationId xmlns:a16="http://schemas.microsoft.com/office/drawing/2014/main" id="{280471D8-D2C7-9071-82A4-1F9FFB159375}"/>
              </a:ext>
            </a:extLst>
          </p:cNvPr>
          <p:cNvSpPr txBox="1">
            <a:spLocks/>
          </p:cNvSpPr>
          <p:nvPr/>
        </p:nvSpPr>
        <p:spPr>
          <a:xfrm>
            <a:off x="445587" y="1087795"/>
            <a:ext cx="10515600" cy="1325563"/>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CL" sz="3200" b="1" dirty="0">
                <a:solidFill>
                  <a:schemeClr val="bg1"/>
                </a:solidFill>
                <a:latin typeface="Arial" panose="020B0604020202020204" pitchFamily="34" charset="0"/>
                <a:cs typeface="Arial" panose="020B0604020202020204" pitchFamily="34" charset="0"/>
              </a:rPr>
              <a:t>Región de O’Higgins ideal 2035</a:t>
            </a:r>
          </a:p>
        </p:txBody>
      </p:sp>
      <p:sp>
        <p:nvSpPr>
          <p:cNvPr id="17" name="Marcador de contenido 2">
            <a:extLst>
              <a:ext uri="{FF2B5EF4-FFF2-40B4-BE49-F238E27FC236}">
                <a16:creationId xmlns:a16="http://schemas.microsoft.com/office/drawing/2014/main" id="{DF4CA9BB-E2CB-5C99-4AB2-A73AB4B4B9C3}"/>
              </a:ext>
            </a:extLst>
          </p:cNvPr>
          <p:cNvSpPr txBox="1">
            <a:spLocks/>
          </p:cNvSpPr>
          <p:nvPr/>
        </p:nvSpPr>
        <p:spPr>
          <a:xfrm>
            <a:off x="445587" y="1750577"/>
            <a:ext cx="10800167" cy="5388428"/>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just">
              <a:lnSpc>
                <a:spcPct val="107000"/>
              </a:lnSpc>
              <a:spcAft>
                <a:spcPts val="800"/>
              </a:spcAft>
            </a:pPr>
            <a:r>
              <a:rPr lang="es-MX" sz="1700" dirty="0">
                <a:solidFill>
                  <a:schemeClr val="bg1"/>
                </a:solidFill>
                <a:latin typeface="Arial" panose="020B0604020202020204" pitchFamily="34" charset="0"/>
                <a:ea typeface="Times New Roman" panose="02020603050405020304" pitchFamily="18" charset="0"/>
                <a:cs typeface="Arial" panose="020B0604020202020204" pitchFamily="34" charset="0"/>
              </a:rPr>
              <a:t>En cuanto al medioambiente, la región imaginada está libre de microbasurales, basurales y plásticos. Hay suficientes puntos de reciclaje, cubriendo adecuadamente en las playas, servicios efectivos de reciclaje. Hay educación en una cultura de reciclaje. Disminución de incendios mediante políticas de prevención de incendios forestales y creación de conciencia entre turistas y población flotante. Aprovechamiento de energías renovables como la luz solar (paneles solares). Hay una distribución equitativa y justa del agua de regadío, lo que supone acceso y fiscalización de las aguas de regadío, incluyendo especialmente el control de tranques ilegales. Tranques y esteros está limpios para evitar las inundaciones por basura que los obstruye.</a:t>
            </a:r>
          </a:p>
          <a:p>
            <a:pPr algn="just">
              <a:lnSpc>
                <a:spcPct val="107000"/>
              </a:lnSpc>
              <a:spcAft>
                <a:spcPts val="800"/>
              </a:spcAft>
            </a:pPr>
            <a:r>
              <a:rPr lang="es-MX" sz="1700" dirty="0">
                <a:solidFill>
                  <a:schemeClr val="bg1"/>
                </a:solidFill>
                <a:latin typeface="Arial" panose="020B0604020202020204" pitchFamily="34" charset="0"/>
                <a:ea typeface="Times New Roman" panose="02020603050405020304" pitchFamily="18" charset="0"/>
                <a:cs typeface="Arial" panose="020B0604020202020204" pitchFamily="34" charset="0"/>
              </a:rPr>
              <a:t>La región, dentro de una década, posee excelente conectividad vial, caminos con buena infraestructura, luminarias y acceso a sectores rurales y urbanos. Calles y caminos interiores o rurales están bien pavimentadas e iluminados. Se ha limpiado la maleza que rodea las calles para construcción de aceras. También hay transporte público accesible a todos los sectores. </a:t>
            </a:r>
          </a:p>
          <a:p>
            <a:pPr algn="just">
              <a:lnSpc>
                <a:spcPct val="107000"/>
              </a:lnSpc>
              <a:spcAft>
                <a:spcPts val="800"/>
              </a:spcAft>
            </a:pPr>
            <a:r>
              <a:rPr lang="es-MX" sz="1700" dirty="0">
                <a:solidFill>
                  <a:schemeClr val="bg1"/>
                </a:solidFill>
                <a:latin typeface="Arial" panose="020B0604020202020204" pitchFamily="34" charset="0"/>
                <a:ea typeface="Times New Roman" panose="02020603050405020304" pitchFamily="18" charset="0"/>
                <a:cs typeface="Arial" panose="020B0604020202020204" pitchFamily="34" charset="0"/>
              </a:rPr>
              <a:t> Existe una buena seguridad pública, con tenencias y comisarias en diferentes puntos de la región. Se han eliminado la delincuencia y la drogadicción. Hay también, para algunos, leyes más duras con la delincuencia, pero también políticas sólidas de inserción social para las personas vulnerables (SENAME, víctimas de violencia intrafamiliar, etc.).</a:t>
            </a:r>
          </a:p>
          <a:p>
            <a:pPr algn="just">
              <a:lnSpc>
                <a:spcPct val="107000"/>
              </a:lnSpc>
              <a:spcAft>
                <a:spcPts val="800"/>
              </a:spcAft>
            </a:pPr>
            <a:r>
              <a:rPr lang="es-MX" sz="1700" dirty="0">
                <a:solidFill>
                  <a:schemeClr val="bg1"/>
                </a:solidFill>
                <a:latin typeface="Arial" panose="020B0604020202020204" pitchFamily="34" charset="0"/>
                <a:ea typeface="Times New Roman" panose="02020603050405020304" pitchFamily="18" charset="0"/>
                <a:cs typeface="Arial" panose="020B0604020202020204" pitchFamily="34" charset="0"/>
              </a:rPr>
              <a:t>Hay más acceso a trabajos con políticas de incentivo a la inversión. El desarrollo económico enfocado en la pesca, turismo y agricultura. Hay mejorado las pensiones y en el futuro la tercera edad tiene condiciones dignas de vida. En general, hay mayor protección a grupos vulnerables de parte de la comunidad</a:t>
            </a:r>
          </a:p>
          <a:p>
            <a:pPr algn="just">
              <a:lnSpc>
                <a:spcPct val="107000"/>
              </a:lnSpc>
              <a:spcAft>
                <a:spcPts val="800"/>
              </a:spcAft>
            </a:pPr>
            <a:endParaRPr lang="es-MX" sz="1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algn="just">
              <a:lnSpc>
                <a:spcPct val="107000"/>
              </a:lnSpc>
              <a:spcAft>
                <a:spcPts val="800"/>
              </a:spcAft>
            </a:pPr>
            <a:endParaRPr lang="es-MX" sz="1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p:txBody>
      </p:sp>
      <p:pic>
        <p:nvPicPr>
          <p:cNvPr id="18" name="Imagen 17">
            <a:extLst>
              <a:ext uri="{FF2B5EF4-FFF2-40B4-BE49-F238E27FC236}">
                <a16:creationId xmlns:a16="http://schemas.microsoft.com/office/drawing/2014/main" id="{E97FF7A8-E76F-ED4B-84B2-A30899F1247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5587" y="0"/>
            <a:ext cx="4872355" cy="1048385"/>
          </a:xfrm>
          <a:prstGeom prst="rect">
            <a:avLst/>
          </a:prstGeom>
          <a:noFill/>
          <a:ln>
            <a:noFill/>
          </a:ln>
        </p:spPr>
      </p:pic>
    </p:spTree>
    <p:extLst>
      <p:ext uri="{BB962C8B-B14F-4D97-AF65-F5344CB8AC3E}">
        <p14:creationId xmlns:p14="http://schemas.microsoft.com/office/powerpoint/2010/main" val="1339989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2C3560"/>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0112BA-9F42-9A0D-6028-98FE8916C08B}"/>
              </a:ext>
            </a:extLst>
          </p:cNvPr>
          <p:cNvSpPr txBox="1">
            <a:spLocks/>
          </p:cNvSpPr>
          <p:nvPr/>
        </p:nvSpPr>
        <p:spPr>
          <a:xfrm>
            <a:off x="607405" y="1282065"/>
            <a:ext cx="10515600" cy="1325563"/>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CL" sz="2800" b="1" dirty="0">
                <a:solidFill>
                  <a:schemeClr val="bg1"/>
                </a:solidFill>
                <a:latin typeface="Arial" panose="020B0604020202020204" pitchFamily="34" charset="0"/>
                <a:ea typeface="Times New Roman" panose="02020603050405020304" pitchFamily="18" charset="0"/>
                <a:cs typeface="Arial" panose="020B0604020202020204" pitchFamily="34" charset="0"/>
              </a:rPr>
              <a:t>Problemas</a:t>
            </a:r>
            <a:endParaRPr lang="es-CL" dirty="0">
              <a:solidFill>
                <a:schemeClr val="bg1"/>
              </a:solidFill>
              <a:latin typeface="Arial" panose="020B0604020202020204" pitchFamily="34" charset="0"/>
              <a:cs typeface="Arial" panose="020B0604020202020204" pitchFamily="34" charset="0"/>
            </a:endParaRPr>
          </a:p>
        </p:txBody>
      </p:sp>
      <p:graphicFrame>
        <p:nvGraphicFramePr>
          <p:cNvPr id="8" name="Diagrama 7">
            <a:extLst>
              <a:ext uri="{FF2B5EF4-FFF2-40B4-BE49-F238E27FC236}">
                <a16:creationId xmlns:a16="http://schemas.microsoft.com/office/drawing/2014/main" id="{82FCA85F-2C0D-7DDF-41A6-91AE25CD70CF}"/>
              </a:ext>
            </a:extLst>
          </p:cNvPr>
          <p:cNvGraphicFramePr/>
          <p:nvPr>
            <p:extLst>
              <p:ext uri="{D42A27DB-BD31-4B8C-83A1-F6EECF244321}">
                <p14:modId xmlns:p14="http://schemas.microsoft.com/office/powerpoint/2010/main" val="2203847198"/>
              </p:ext>
            </p:extLst>
          </p:nvPr>
        </p:nvGraphicFramePr>
        <p:xfrm>
          <a:off x="607405" y="2180908"/>
          <a:ext cx="10652024" cy="23212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agen 3">
            <a:extLst>
              <a:ext uri="{FF2B5EF4-FFF2-40B4-BE49-F238E27FC236}">
                <a16:creationId xmlns:a16="http://schemas.microsoft.com/office/drawing/2014/main" id="{56AA3074-1C94-7FFD-4AB3-DC87F2E312FF}"/>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45587" y="0"/>
            <a:ext cx="4872355" cy="1048385"/>
          </a:xfrm>
          <a:prstGeom prst="rect">
            <a:avLst/>
          </a:prstGeom>
          <a:noFill/>
          <a:ln>
            <a:noFill/>
          </a:ln>
        </p:spPr>
      </p:pic>
    </p:spTree>
    <p:extLst>
      <p:ext uri="{BB962C8B-B14F-4D97-AF65-F5344CB8AC3E}">
        <p14:creationId xmlns:p14="http://schemas.microsoft.com/office/powerpoint/2010/main" val="857044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2C3560"/>
        </a:solidFill>
        <a:effectLst/>
      </p:bgPr>
    </p:bg>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00C878F8-17CF-9037-46C1-015DD4A5D55F}"/>
              </a:ext>
            </a:extLst>
          </p:cNvPr>
          <p:cNvSpPr txBox="1">
            <a:spLocks/>
          </p:cNvSpPr>
          <p:nvPr/>
        </p:nvSpPr>
        <p:spPr>
          <a:xfrm>
            <a:off x="6632009" y="103505"/>
            <a:ext cx="5286722" cy="1325563"/>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CL" sz="2800" b="1" dirty="0">
                <a:solidFill>
                  <a:schemeClr val="bg1"/>
                </a:solidFill>
                <a:latin typeface="Arial" panose="020B0604020202020204" pitchFamily="34" charset="0"/>
                <a:ea typeface="Times New Roman" panose="02020603050405020304" pitchFamily="18" charset="0"/>
                <a:cs typeface="Arial" panose="020B0604020202020204" pitchFamily="34" charset="0"/>
              </a:rPr>
              <a:t>Problemas</a:t>
            </a:r>
            <a:endParaRPr lang="es-CL" dirty="0">
              <a:solidFill>
                <a:schemeClr val="bg1"/>
              </a:solidFill>
              <a:latin typeface="Arial" panose="020B0604020202020204" pitchFamily="34" charset="0"/>
              <a:cs typeface="Arial" panose="020B0604020202020204" pitchFamily="34" charset="0"/>
            </a:endParaRPr>
          </a:p>
        </p:txBody>
      </p:sp>
      <p:pic>
        <p:nvPicPr>
          <p:cNvPr id="8" name="Imagen 7">
            <a:extLst>
              <a:ext uri="{FF2B5EF4-FFF2-40B4-BE49-F238E27FC236}">
                <a16:creationId xmlns:a16="http://schemas.microsoft.com/office/drawing/2014/main" id="{E03A80EE-2CBC-21C1-5B6D-6C30707BDF5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5587" y="0"/>
            <a:ext cx="4872355" cy="1048385"/>
          </a:xfrm>
          <a:prstGeom prst="rect">
            <a:avLst/>
          </a:prstGeom>
          <a:noFill/>
          <a:ln>
            <a:noFill/>
          </a:ln>
        </p:spPr>
      </p:pic>
      <p:graphicFrame>
        <p:nvGraphicFramePr>
          <p:cNvPr id="4" name="Tabla 3">
            <a:extLst>
              <a:ext uri="{FF2B5EF4-FFF2-40B4-BE49-F238E27FC236}">
                <a16:creationId xmlns:a16="http://schemas.microsoft.com/office/drawing/2014/main" id="{F7A97AE2-A691-93AF-38F0-72BD56B46CB8}"/>
              </a:ext>
            </a:extLst>
          </p:cNvPr>
          <p:cNvGraphicFramePr>
            <a:graphicFrameLocks noGrp="1"/>
          </p:cNvGraphicFramePr>
          <p:nvPr>
            <p:extLst>
              <p:ext uri="{D42A27DB-BD31-4B8C-83A1-F6EECF244321}">
                <p14:modId xmlns:p14="http://schemas.microsoft.com/office/powerpoint/2010/main" val="3608661521"/>
              </p:ext>
            </p:extLst>
          </p:nvPr>
        </p:nvGraphicFramePr>
        <p:xfrm>
          <a:off x="273270" y="1310085"/>
          <a:ext cx="11645460" cy="5382419"/>
        </p:xfrm>
        <a:graphic>
          <a:graphicData uri="http://schemas.openxmlformats.org/drawingml/2006/table">
            <a:tbl>
              <a:tblPr firstRow="1" firstCol="1" bandRow="1">
                <a:tableStyleId>{5C22544A-7EE6-4342-B048-85BDC9FD1C3A}</a:tableStyleId>
              </a:tblPr>
              <a:tblGrid>
                <a:gridCol w="3535555">
                  <a:extLst>
                    <a:ext uri="{9D8B030D-6E8A-4147-A177-3AD203B41FA5}">
                      <a16:colId xmlns:a16="http://schemas.microsoft.com/office/drawing/2014/main" val="1976746441"/>
                    </a:ext>
                  </a:extLst>
                </a:gridCol>
                <a:gridCol w="3189289">
                  <a:extLst>
                    <a:ext uri="{9D8B030D-6E8A-4147-A177-3AD203B41FA5}">
                      <a16:colId xmlns:a16="http://schemas.microsoft.com/office/drawing/2014/main" val="3501477383"/>
                    </a:ext>
                  </a:extLst>
                </a:gridCol>
                <a:gridCol w="2460308">
                  <a:extLst>
                    <a:ext uri="{9D8B030D-6E8A-4147-A177-3AD203B41FA5}">
                      <a16:colId xmlns:a16="http://schemas.microsoft.com/office/drawing/2014/main" val="2855995667"/>
                    </a:ext>
                  </a:extLst>
                </a:gridCol>
                <a:gridCol w="2460308">
                  <a:extLst>
                    <a:ext uri="{9D8B030D-6E8A-4147-A177-3AD203B41FA5}">
                      <a16:colId xmlns:a16="http://schemas.microsoft.com/office/drawing/2014/main" val="210396741"/>
                    </a:ext>
                  </a:extLst>
                </a:gridCol>
              </a:tblGrid>
              <a:tr h="768917">
                <a:tc>
                  <a:txBody>
                    <a:bodyPr/>
                    <a:lstStyle/>
                    <a:p>
                      <a:pPr algn="ctr">
                        <a:lnSpc>
                          <a:spcPct val="107000"/>
                        </a:lnSpc>
                      </a:pPr>
                      <a:r>
                        <a:rPr lang="es-CL" sz="1400" dirty="0">
                          <a:solidFill>
                            <a:schemeClr val="bg1"/>
                          </a:solidFill>
                          <a:effectLst/>
                          <a:latin typeface="Arial" panose="020B0604020202020204" pitchFamily="34" charset="0"/>
                          <a:cs typeface="Arial" panose="020B0604020202020204" pitchFamily="34" charset="0"/>
                        </a:rPr>
                        <a:t>DESCRIPCIÓN</a:t>
                      </a:r>
                      <a:endParaRPr lang="es-CL"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noFill/>
                  </a:tcPr>
                </a:tc>
                <a:tc>
                  <a:txBody>
                    <a:bodyPr/>
                    <a:lstStyle/>
                    <a:p>
                      <a:pPr algn="ctr">
                        <a:lnSpc>
                          <a:spcPct val="107000"/>
                        </a:lnSpc>
                      </a:pPr>
                      <a:r>
                        <a:rPr lang="es-CL" sz="1400" dirty="0">
                          <a:solidFill>
                            <a:schemeClr val="bg1"/>
                          </a:solidFill>
                          <a:effectLst/>
                          <a:latin typeface="Arial" panose="020B0604020202020204" pitchFamily="34" charset="0"/>
                          <a:cs typeface="Arial" panose="020B0604020202020204" pitchFamily="34" charset="0"/>
                        </a:rPr>
                        <a:t>CAUSAS</a:t>
                      </a:r>
                      <a:endParaRPr lang="es-CL"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noFill/>
                  </a:tcPr>
                </a:tc>
                <a:tc>
                  <a:txBody>
                    <a:bodyPr/>
                    <a:lstStyle/>
                    <a:p>
                      <a:pPr algn="ctr">
                        <a:lnSpc>
                          <a:spcPct val="107000"/>
                        </a:lnSpc>
                      </a:pPr>
                      <a:r>
                        <a:rPr lang="es-CL" sz="1400" dirty="0">
                          <a:solidFill>
                            <a:schemeClr val="bg1"/>
                          </a:solidFill>
                          <a:effectLst/>
                          <a:latin typeface="Arial" panose="020B0604020202020204" pitchFamily="34" charset="0"/>
                          <a:cs typeface="Arial" panose="020B0604020202020204" pitchFamily="34" charset="0"/>
                        </a:rPr>
                        <a:t>SOLUCIÓN PROPUESTA</a:t>
                      </a:r>
                      <a:endParaRPr lang="es-CL"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noFill/>
                  </a:tcPr>
                </a:tc>
                <a:tc>
                  <a:txBody>
                    <a:bodyPr/>
                    <a:lstStyle/>
                    <a:p>
                      <a:pPr algn="ctr">
                        <a:lnSpc>
                          <a:spcPct val="107000"/>
                        </a:lnSpc>
                      </a:pPr>
                      <a:r>
                        <a:rPr lang="es-CL" sz="1400" dirty="0">
                          <a:solidFill>
                            <a:schemeClr val="bg1"/>
                          </a:solidFill>
                          <a:effectLst/>
                          <a:latin typeface="Arial" panose="020B0604020202020204" pitchFamily="34" charset="0"/>
                          <a:cs typeface="Arial" panose="020B0604020202020204" pitchFamily="34" charset="0"/>
                        </a:rPr>
                        <a:t>ACTORES CLAVE</a:t>
                      </a:r>
                      <a:endParaRPr lang="es-CL"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noFill/>
                  </a:tcPr>
                </a:tc>
                <a:extLst>
                  <a:ext uri="{0D108BD9-81ED-4DB2-BD59-A6C34878D82A}">
                    <a16:rowId xmlns:a16="http://schemas.microsoft.com/office/drawing/2014/main" val="1778056183"/>
                  </a:ext>
                </a:extLst>
              </a:tr>
              <a:tr h="768917">
                <a:tc>
                  <a:txBody>
                    <a:bodyPr/>
                    <a:lstStyle/>
                    <a:p>
                      <a:pPr algn="ctr">
                        <a:lnSpc>
                          <a:spcPct val="107000"/>
                        </a:lnSpc>
                      </a:pPr>
                      <a:r>
                        <a:rPr lang="es-CL" sz="1200" b="0" dirty="0">
                          <a:solidFill>
                            <a:schemeClr val="tx1"/>
                          </a:solidFill>
                          <a:effectLst/>
                          <a:latin typeface="Arial" panose="020B0604020202020204" pitchFamily="34" charset="0"/>
                          <a:cs typeface="Arial" panose="020B0604020202020204" pitchFamily="34" charset="0"/>
                        </a:rPr>
                        <a:t>No es equitativo. Derroche o descuido del agua por parte de las personas. </a:t>
                      </a:r>
                      <a:endParaRPr lang="es-CL" sz="16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tc>
                  <a:txBody>
                    <a:bodyPr/>
                    <a:lstStyle/>
                    <a:p>
                      <a:pPr algn="ctr">
                        <a:lnSpc>
                          <a:spcPct val="107000"/>
                        </a:lnSpc>
                      </a:pPr>
                      <a:r>
                        <a:rPr lang="es-CL" sz="1200" b="0" dirty="0">
                          <a:solidFill>
                            <a:schemeClr val="tx1"/>
                          </a:solidFill>
                          <a:effectLst/>
                          <a:latin typeface="Arial" panose="020B0604020202020204" pitchFamily="34" charset="0"/>
                          <a:cs typeface="Arial" panose="020B0604020202020204" pitchFamily="34" charset="0"/>
                        </a:rPr>
                        <a:t>Privatización. Nula información sobre el cuidado del agua. </a:t>
                      </a:r>
                      <a:endParaRPr lang="es-CL" sz="16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tc>
                  <a:txBody>
                    <a:bodyPr/>
                    <a:lstStyle/>
                    <a:p>
                      <a:pPr algn="ctr">
                        <a:lnSpc>
                          <a:spcPct val="107000"/>
                        </a:lnSpc>
                      </a:pPr>
                      <a:r>
                        <a:rPr lang="es-CL" sz="1200" b="0" dirty="0">
                          <a:solidFill>
                            <a:schemeClr val="tx1"/>
                          </a:solidFill>
                          <a:effectLst/>
                          <a:latin typeface="Arial" panose="020B0604020202020204" pitchFamily="34" charset="0"/>
                          <a:cs typeface="Arial" panose="020B0604020202020204" pitchFamily="34" charset="0"/>
                        </a:rPr>
                        <a:t>NO INFORMADA</a:t>
                      </a:r>
                      <a:endParaRPr lang="es-CL" sz="16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tc>
                  <a:txBody>
                    <a:bodyPr/>
                    <a:lstStyle/>
                    <a:p>
                      <a:pPr algn="ctr">
                        <a:lnSpc>
                          <a:spcPct val="107000"/>
                        </a:lnSpc>
                      </a:pPr>
                      <a:r>
                        <a:rPr lang="es-CL" sz="1200" b="0" dirty="0">
                          <a:solidFill>
                            <a:schemeClr val="tx1"/>
                          </a:solidFill>
                          <a:effectLst/>
                          <a:latin typeface="Arial" panose="020B0604020202020204" pitchFamily="34" charset="0"/>
                          <a:cs typeface="Arial" panose="020B0604020202020204" pitchFamily="34" charset="0"/>
                        </a:rPr>
                        <a:t>NO INFORMADA</a:t>
                      </a:r>
                      <a:endParaRPr lang="es-CL" sz="16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extLst>
                  <a:ext uri="{0D108BD9-81ED-4DB2-BD59-A6C34878D82A}">
                    <a16:rowId xmlns:a16="http://schemas.microsoft.com/office/drawing/2014/main" val="2286540902"/>
                  </a:ext>
                </a:extLst>
              </a:tr>
              <a:tr h="768917">
                <a:tc>
                  <a:txBody>
                    <a:bodyPr/>
                    <a:lstStyle/>
                    <a:p>
                      <a:pPr algn="ctr">
                        <a:lnSpc>
                          <a:spcPct val="107000"/>
                        </a:lnSpc>
                      </a:pPr>
                      <a:r>
                        <a:rPr lang="es-CL" sz="1200" b="0" dirty="0">
                          <a:solidFill>
                            <a:schemeClr val="tx1"/>
                          </a:solidFill>
                          <a:effectLst/>
                          <a:latin typeface="Arial" panose="020B0604020202020204" pitchFamily="34" charset="0"/>
                          <a:cs typeface="Arial" panose="020B0604020202020204" pitchFamily="34" charset="0"/>
                        </a:rPr>
                        <a:t>NO INFORMADA</a:t>
                      </a:r>
                      <a:endParaRPr lang="es-CL" sz="16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tc>
                  <a:txBody>
                    <a:bodyPr/>
                    <a:lstStyle/>
                    <a:p>
                      <a:pPr algn="ctr">
                        <a:lnSpc>
                          <a:spcPct val="107000"/>
                        </a:lnSpc>
                      </a:pPr>
                      <a:r>
                        <a:rPr lang="es-CL" sz="1200" b="0" dirty="0">
                          <a:solidFill>
                            <a:schemeClr val="tx1"/>
                          </a:solidFill>
                          <a:effectLst/>
                          <a:latin typeface="Arial" panose="020B0604020202020204" pitchFamily="34" charset="0"/>
                          <a:cs typeface="Arial" panose="020B0604020202020204" pitchFamily="34" charset="0"/>
                        </a:rPr>
                        <a:t>Población flotante y mala infraestructura del sistema de agua potable </a:t>
                      </a:r>
                      <a:endParaRPr lang="es-CL" sz="16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tc>
                  <a:txBody>
                    <a:bodyPr/>
                    <a:lstStyle/>
                    <a:p>
                      <a:pPr algn="ctr">
                        <a:lnSpc>
                          <a:spcPct val="107000"/>
                        </a:lnSpc>
                      </a:pPr>
                      <a:r>
                        <a:rPr lang="es-CL" sz="1200" b="0" dirty="0">
                          <a:solidFill>
                            <a:schemeClr val="tx1"/>
                          </a:solidFill>
                          <a:effectLst/>
                          <a:latin typeface="Arial" panose="020B0604020202020204" pitchFamily="34" charset="0"/>
                          <a:cs typeface="Arial" panose="020B0604020202020204" pitchFamily="34" charset="0"/>
                        </a:rPr>
                        <a:t>Más recursos para infraestructura del sistema de agua potable</a:t>
                      </a:r>
                      <a:endParaRPr lang="es-CL" sz="16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tc>
                  <a:txBody>
                    <a:bodyPr/>
                    <a:lstStyle/>
                    <a:p>
                      <a:pPr algn="ctr">
                        <a:lnSpc>
                          <a:spcPct val="107000"/>
                        </a:lnSpc>
                      </a:pPr>
                      <a:r>
                        <a:rPr lang="es-CL" sz="1200" b="0" dirty="0">
                          <a:solidFill>
                            <a:schemeClr val="tx1"/>
                          </a:solidFill>
                          <a:effectLst/>
                          <a:latin typeface="Arial" panose="020B0604020202020204" pitchFamily="34" charset="0"/>
                          <a:cs typeface="Arial" panose="020B0604020202020204" pitchFamily="34" charset="0"/>
                        </a:rPr>
                        <a:t>NO INFORMADA</a:t>
                      </a:r>
                      <a:endParaRPr lang="es-CL" sz="16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extLst>
                  <a:ext uri="{0D108BD9-81ED-4DB2-BD59-A6C34878D82A}">
                    <a16:rowId xmlns:a16="http://schemas.microsoft.com/office/drawing/2014/main" val="3240626179"/>
                  </a:ext>
                </a:extLst>
              </a:tr>
              <a:tr h="768917">
                <a:tc>
                  <a:txBody>
                    <a:bodyPr/>
                    <a:lstStyle/>
                    <a:p>
                      <a:pPr algn="ctr">
                        <a:lnSpc>
                          <a:spcPct val="107000"/>
                        </a:lnSpc>
                      </a:pPr>
                      <a:r>
                        <a:rPr lang="es-CL" sz="1200" b="0" dirty="0">
                          <a:solidFill>
                            <a:schemeClr val="tx1"/>
                          </a:solidFill>
                          <a:effectLst/>
                          <a:latin typeface="Arial" panose="020B0604020202020204" pitchFamily="34" charset="0"/>
                          <a:cs typeface="Arial" panose="020B0604020202020204" pitchFamily="34" charset="0"/>
                        </a:rPr>
                        <a:t>Caminos, mal estado de los caminos, mucha maleza, inundación de caminos por tranques ilegales. </a:t>
                      </a:r>
                      <a:endParaRPr lang="es-CL" sz="16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tc>
                  <a:txBody>
                    <a:bodyPr/>
                    <a:lstStyle/>
                    <a:p>
                      <a:pPr algn="ctr">
                        <a:lnSpc>
                          <a:spcPct val="107000"/>
                        </a:lnSpc>
                      </a:pPr>
                      <a:r>
                        <a:rPr lang="es-CL" sz="1200" b="0" dirty="0">
                          <a:solidFill>
                            <a:schemeClr val="tx1"/>
                          </a:solidFill>
                          <a:effectLst/>
                          <a:latin typeface="Arial" panose="020B0604020202020204" pitchFamily="34" charset="0"/>
                          <a:cs typeface="Arial" panose="020B0604020202020204" pitchFamily="34" charset="0"/>
                        </a:rPr>
                        <a:t>No disponen recursos para arreglar las calles. </a:t>
                      </a:r>
                      <a:endParaRPr lang="es-CL" sz="16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tc>
                  <a:txBody>
                    <a:bodyPr/>
                    <a:lstStyle/>
                    <a:p>
                      <a:pPr algn="ctr">
                        <a:lnSpc>
                          <a:spcPct val="107000"/>
                        </a:lnSpc>
                      </a:pPr>
                      <a:r>
                        <a:rPr lang="es-CL" sz="1200" b="0" dirty="0">
                          <a:solidFill>
                            <a:schemeClr val="tx1"/>
                          </a:solidFill>
                          <a:effectLst/>
                          <a:latin typeface="Arial" panose="020B0604020202020204" pitchFamily="34" charset="0"/>
                          <a:cs typeface="Arial" panose="020B0604020202020204" pitchFamily="34" charset="0"/>
                        </a:rPr>
                        <a:t>Inversión en alcantarillado y pavimentación de calles y vías rurales. Pavimentar caminos y limpiarlos.</a:t>
                      </a:r>
                      <a:endParaRPr lang="es-CL" sz="16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tc>
                  <a:txBody>
                    <a:bodyPr/>
                    <a:lstStyle/>
                    <a:p>
                      <a:pPr algn="ctr">
                        <a:lnSpc>
                          <a:spcPct val="107000"/>
                        </a:lnSpc>
                      </a:pPr>
                      <a:r>
                        <a:rPr lang="es-CL" sz="1200" b="0" dirty="0">
                          <a:solidFill>
                            <a:schemeClr val="tx1"/>
                          </a:solidFill>
                          <a:effectLst/>
                          <a:latin typeface="Arial" panose="020B0604020202020204" pitchFamily="34" charset="0"/>
                          <a:cs typeface="Arial" panose="020B0604020202020204" pitchFamily="34" charset="0"/>
                        </a:rPr>
                        <a:t>Municipalidad.</a:t>
                      </a:r>
                      <a:endParaRPr lang="es-CL" sz="16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extLst>
                  <a:ext uri="{0D108BD9-81ED-4DB2-BD59-A6C34878D82A}">
                    <a16:rowId xmlns:a16="http://schemas.microsoft.com/office/drawing/2014/main" val="2754369328"/>
                  </a:ext>
                </a:extLst>
              </a:tr>
              <a:tr h="768917">
                <a:tc>
                  <a:txBody>
                    <a:bodyPr/>
                    <a:lstStyle/>
                    <a:p>
                      <a:pPr algn="ctr">
                        <a:lnSpc>
                          <a:spcPct val="107000"/>
                        </a:lnSpc>
                      </a:pPr>
                      <a:r>
                        <a:rPr lang="es-CL" sz="1200" b="0">
                          <a:solidFill>
                            <a:schemeClr val="tx1"/>
                          </a:solidFill>
                          <a:effectLst/>
                          <a:latin typeface="Arial" panose="020B0604020202020204" pitchFamily="34" charset="0"/>
                          <a:cs typeface="Arial" panose="020B0604020202020204" pitchFamily="34" charset="0"/>
                        </a:rPr>
                        <a:t>Falta de alumbrado público en sectores rurales y falta de voltaje en las casas. </a:t>
                      </a:r>
                      <a:endParaRPr lang="es-CL" sz="16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tc>
                  <a:txBody>
                    <a:bodyPr/>
                    <a:lstStyle/>
                    <a:p>
                      <a:pPr algn="ctr">
                        <a:lnSpc>
                          <a:spcPct val="107000"/>
                        </a:lnSpc>
                      </a:pPr>
                      <a:r>
                        <a:rPr lang="es-CL" sz="1200" b="0">
                          <a:solidFill>
                            <a:schemeClr val="tx1"/>
                          </a:solidFill>
                          <a:effectLst/>
                          <a:latin typeface="Arial" panose="020B0604020202020204" pitchFamily="34" charset="0"/>
                          <a:cs typeface="Arial" panose="020B0604020202020204" pitchFamily="34" charset="0"/>
                        </a:rPr>
                        <a:t>NO INFORMADA</a:t>
                      </a:r>
                      <a:endParaRPr lang="es-CL" sz="16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tc>
                  <a:txBody>
                    <a:bodyPr/>
                    <a:lstStyle/>
                    <a:p>
                      <a:pPr algn="ctr">
                        <a:lnSpc>
                          <a:spcPct val="107000"/>
                        </a:lnSpc>
                      </a:pPr>
                      <a:r>
                        <a:rPr lang="es-CL" sz="1200" b="0" dirty="0">
                          <a:solidFill>
                            <a:schemeClr val="tx1"/>
                          </a:solidFill>
                          <a:effectLst/>
                          <a:latin typeface="Arial" panose="020B0604020202020204" pitchFamily="34" charset="0"/>
                          <a:cs typeface="Arial" panose="020B0604020202020204" pitchFamily="34" charset="0"/>
                        </a:rPr>
                        <a:t>Mejora en el alumbrado público para garantizar seguridad y accesibilidad en la zona.</a:t>
                      </a:r>
                      <a:endParaRPr lang="es-CL" sz="16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tc>
                  <a:txBody>
                    <a:bodyPr/>
                    <a:lstStyle/>
                    <a:p>
                      <a:pPr algn="ctr">
                        <a:lnSpc>
                          <a:spcPct val="107000"/>
                        </a:lnSpc>
                      </a:pPr>
                      <a:r>
                        <a:rPr lang="es-CL" sz="1200" b="0" dirty="0">
                          <a:solidFill>
                            <a:schemeClr val="tx1"/>
                          </a:solidFill>
                          <a:effectLst/>
                          <a:latin typeface="Arial" panose="020B0604020202020204" pitchFamily="34" charset="0"/>
                          <a:cs typeface="Arial" panose="020B0604020202020204" pitchFamily="34" charset="0"/>
                        </a:rPr>
                        <a:t>CGE</a:t>
                      </a:r>
                      <a:endParaRPr lang="es-CL" sz="16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extLst>
                  <a:ext uri="{0D108BD9-81ED-4DB2-BD59-A6C34878D82A}">
                    <a16:rowId xmlns:a16="http://schemas.microsoft.com/office/drawing/2014/main" val="843416330"/>
                  </a:ext>
                </a:extLst>
              </a:tr>
              <a:tr h="768917">
                <a:tc>
                  <a:txBody>
                    <a:bodyPr/>
                    <a:lstStyle/>
                    <a:p>
                      <a:pPr algn="ctr">
                        <a:lnSpc>
                          <a:spcPct val="107000"/>
                        </a:lnSpc>
                      </a:pPr>
                      <a:r>
                        <a:rPr lang="es-CL" sz="1200" b="0">
                          <a:solidFill>
                            <a:schemeClr val="tx1"/>
                          </a:solidFill>
                          <a:effectLst/>
                          <a:latin typeface="Arial" panose="020B0604020202020204" pitchFamily="34" charset="0"/>
                          <a:cs typeface="Arial" panose="020B0604020202020204" pitchFamily="34" charset="0"/>
                        </a:rPr>
                        <a:t>Falta de talleres para niños con TEA y trastorno de aprendizaje. Hogares con problemas.</a:t>
                      </a:r>
                      <a:endParaRPr lang="es-CL" sz="16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tc>
                  <a:txBody>
                    <a:bodyPr/>
                    <a:lstStyle/>
                    <a:p>
                      <a:pPr algn="ctr">
                        <a:lnSpc>
                          <a:spcPct val="107000"/>
                        </a:lnSpc>
                      </a:pPr>
                      <a:r>
                        <a:rPr lang="es-CL" sz="1200" b="0">
                          <a:solidFill>
                            <a:schemeClr val="tx1"/>
                          </a:solidFill>
                          <a:effectLst/>
                          <a:latin typeface="Arial" panose="020B0604020202020204" pitchFamily="34" charset="0"/>
                          <a:cs typeface="Arial" panose="020B0604020202020204" pitchFamily="34" charset="0"/>
                        </a:rPr>
                        <a:t>Falta de recursos. </a:t>
                      </a:r>
                      <a:endParaRPr lang="es-CL" sz="16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tc>
                  <a:txBody>
                    <a:bodyPr/>
                    <a:lstStyle/>
                    <a:p>
                      <a:pPr algn="ctr">
                        <a:lnSpc>
                          <a:spcPct val="107000"/>
                        </a:lnSpc>
                      </a:pPr>
                      <a:r>
                        <a:rPr lang="es-CL" sz="1200" b="0" dirty="0">
                          <a:solidFill>
                            <a:schemeClr val="tx1"/>
                          </a:solidFill>
                          <a:effectLst/>
                          <a:latin typeface="Arial" panose="020B0604020202020204" pitchFamily="34" charset="0"/>
                          <a:cs typeface="Arial" panose="020B0604020202020204" pitchFamily="34" charset="0"/>
                        </a:rPr>
                        <a:t>NO INFORMADA</a:t>
                      </a:r>
                      <a:endParaRPr lang="es-CL" sz="16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tc>
                  <a:txBody>
                    <a:bodyPr/>
                    <a:lstStyle/>
                    <a:p>
                      <a:pPr algn="ctr">
                        <a:lnSpc>
                          <a:spcPct val="107000"/>
                        </a:lnSpc>
                      </a:pPr>
                      <a:r>
                        <a:rPr lang="es-CL" sz="1200" b="0" dirty="0">
                          <a:solidFill>
                            <a:schemeClr val="tx1"/>
                          </a:solidFill>
                          <a:effectLst/>
                          <a:latin typeface="Arial" panose="020B0604020202020204" pitchFamily="34" charset="0"/>
                          <a:cs typeface="Arial" panose="020B0604020202020204" pitchFamily="34" charset="0"/>
                        </a:rPr>
                        <a:t>NO INFORMADA</a:t>
                      </a:r>
                      <a:endParaRPr lang="es-CL" sz="16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extLst>
                  <a:ext uri="{0D108BD9-81ED-4DB2-BD59-A6C34878D82A}">
                    <a16:rowId xmlns:a16="http://schemas.microsoft.com/office/drawing/2014/main" val="152370333"/>
                  </a:ext>
                </a:extLst>
              </a:tr>
              <a:tr h="768917">
                <a:tc>
                  <a:txBody>
                    <a:bodyPr/>
                    <a:lstStyle/>
                    <a:p>
                      <a:pPr algn="ctr">
                        <a:lnSpc>
                          <a:spcPct val="107000"/>
                        </a:lnSpc>
                      </a:pPr>
                      <a:r>
                        <a:rPr lang="es-CL" sz="1200" b="0" dirty="0">
                          <a:solidFill>
                            <a:schemeClr val="tx1"/>
                          </a:solidFill>
                          <a:effectLst/>
                          <a:latin typeface="Arial" panose="020B0604020202020204" pitchFamily="34" charset="0"/>
                          <a:cs typeface="Arial" panose="020B0604020202020204" pitchFamily="34" charset="0"/>
                        </a:rPr>
                        <a:t>Falta de liceos técnicos con carreras profesionales pertinentes a la zona, ejemplo: agrícola, pesca, turismo y área de salud. </a:t>
                      </a:r>
                      <a:endParaRPr lang="es-CL" sz="16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tc>
                  <a:txBody>
                    <a:bodyPr/>
                    <a:lstStyle/>
                    <a:p>
                      <a:pPr algn="ctr">
                        <a:lnSpc>
                          <a:spcPct val="107000"/>
                        </a:lnSpc>
                      </a:pPr>
                      <a:r>
                        <a:rPr lang="es-CL" sz="1200" b="0">
                          <a:solidFill>
                            <a:schemeClr val="tx1"/>
                          </a:solidFill>
                          <a:effectLst/>
                          <a:latin typeface="Arial" panose="020B0604020202020204" pitchFamily="34" charset="0"/>
                          <a:cs typeface="Arial" panose="020B0604020202020204" pitchFamily="34" charset="0"/>
                        </a:rPr>
                        <a:t>NO INFORMADA</a:t>
                      </a:r>
                      <a:endParaRPr lang="es-CL" sz="16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tc>
                  <a:txBody>
                    <a:bodyPr/>
                    <a:lstStyle/>
                    <a:p>
                      <a:pPr algn="ctr">
                        <a:lnSpc>
                          <a:spcPct val="107000"/>
                        </a:lnSpc>
                      </a:pPr>
                      <a:r>
                        <a:rPr lang="es-CL" sz="1200" b="0">
                          <a:solidFill>
                            <a:schemeClr val="tx1"/>
                          </a:solidFill>
                          <a:effectLst/>
                          <a:latin typeface="Arial" panose="020B0604020202020204" pitchFamily="34" charset="0"/>
                          <a:cs typeface="Arial" panose="020B0604020202020204" pitchFamily="34" charset="0"/>
                        </a:rPr>
                        <a:t>Oferta de educación básica, media y superior de calidad.</a:t>
                      </a:r>
                      <a:endParaRPr lang="es-CL" sz="16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tc>
                  <a:txBody>
                    <a:bodyPr/>
                    <a:lstStyle/>
                    <a:p>
                      <a:pPr algn="ctr">
                        <a:lnSpc>
                          <a:spcPct val="107000"/>
                        </a:lnSpc>
                      </a:pPr>
                      <a:r>
                        <a:rPr lang="es-CL" sz="1200" b="0" dirty="0">
                          <a:solidFill>
                            <a:schemeClr val="tx1"/>
                          </a:solidFill>
                          <a:effectLst/>
                          <a:latin typeface="Arial" panose="020B0604020202020204" pitchFamily="34" charset="0"/>
                          <a:cs typeface="Arial" panose="020B0604020202020204" pitchFamily="34" charset="0"/>
                        </a:rPr>
                        <a:t>Alcaldes</a:t>
                      </a:r>
                      <a:endParaRPr lang="es-CL" sz="16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solidFill>
                      <a:schemeClr val="bg1"/>
                    </a:solidFill>
                  </a:tcPr>
                </a:tc>
                <a:extLst>
                  <a:ext uri="{0D108BD9-81ED-4DB2-BD59-A6C34878D82A}">
                    <a16:rowId xmlns:a16="http://schemas.microsoft.com/office/drawing/2014/main" val="2122737663"/>
                  </a:ext>
                </a:extLst>
              </a:tr>
            </a:tbl>
          </a:graphicData>
        </a:graphic>
      </p:graphicFrame>
    </p:spTree>
    <p:extLst>
      <p:ext uri="{BB962C8B-B14F-4D97-AF65-F5344CB8AC3E}">
        <p14:creationId xmlns:p14="http://schemas.microsoft.com/office/powerpoint/2010/main" val="1650165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2C3560"/>
        </a:solidFill>
        <a:effectLst/>
      </p:bgPr>
    </p:bg>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00C878F8-17CF-9037-46C1-015DD4A5D55F}"/>
              </a:ext>
            </a:extLst>
          </p:cNvPr>
          <p:cNvSpPr txBox="1">
            <a:spLocks/>
          </p:cNvSpPr>
          <p:nvPr/>
        </p:nvSpPr>
        <p:spPr>
          <a:xfrm>
            <a:off x="6632009" y="103505"/>
            <a:ext cx="5286722" cy="1325563"/>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CL" sz="2800" b="1" dirty="0">
                <a:solidFill>
                  <a:schemeClr val="bg1"/>
                </a:solidFill>
                <a:latin typeface="Arial" panose="020B0604020202020204" pitchFamily="34" charset="0"/>
                <a:ea typeface="Times New Roman" panose="02020603050405020304" pitchFamily="18" charset="0"/>
                <a:cs typeface="Arial" panose="020B0604020202020204" pitchFamily="34" charset="0"/>
              </a:rPr>
              <a:t>Problemas</a:t>
            </a:r>
            <a:endParaRPr lang="es-CL" dirty="0">
              <a:solidFill>
                <a:schemeClr val="bg1"/>
              </a:solidFill>
              <a:latin typeface="Arial" panose="020B0604020202020204" pitchFamily="34" charset="0"/>
              <a:cs typeface="Arial" panose="020B0604020202020204" pitchFamily="34" charset="0"/>
            </a:endParaRPr>
          </a:p>
        </p:txBody>
      </p:sp>
      <p:pic>
        <p:nvPicPr>
          <p:cNvPr id="8" name="Imagen 7">
            <a:extLst>
              <a:ext uri="{FF2B5EF4-FFF2-40B4-BE49-F238E27FC236}">
                <a16:creationId xmlns:a16="http://schemas.microsoft.com/office/drawing/2014/main" id="{E03A80EE-2CBC-21C1-5B6D-6C30707BDF5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5587" y="0"/>
            <a:ext cx="4872355" cy="1048385"/>
          </a:xfrm>
          <a:prstGeom prst="rect">
            <a:avLst/>
          </a:prstGeom>
          <a:noFill/>
          <a:ln>
            <a:noFill/>
          </a:ln>
        </p:spPr>
      </p:pic>
      <p:graphicFrame>
        <p:nvGraphicFramePr>
          <p:cNvPr id="3" name="Tabla 2">
            <a:extLst>
              <a:ext uri="{FF2B5EF4-FFF2-40B4-BE49-F238E27FC236}">
                <a16:creationId xmlns:a16="http://schemas.microsoft.com/office/drawing/2014/main" id="{D73E5367-E07B-4FC4-961C-DB7B37B1BDB3}"/>
              </a:ext>
            </a:extLst>
          </p:cNvPr>
          <p:cNvGraphicFramePr>
            <a:graphicFrameLocks noGrp="1"/>
          </p:cNvGraphicFramePr>
          <p:nvPr>
            <p:extLst>
              <p:ext uri="{D42A27DB-BD31-4B8C-83A1-F6EECF244321}">
                <p14:modId xmlns:p14="http://schemas.microsoft.com/office/powerpoint/2010/main" val="865592103"/>
              </p:ext>
            </p:extLst>
          </p:nvPr>
        </p:nvGraphicFramePr>
        <p:xfrm>
          <a:off x="273270" y="1310085"/>
          <a:ext cx="11645460" cy="5382419"/>
        </p:xfrm>
        <a:graphic>
          <a:graphicData uri="http://schemas.openxmlformats.org/drawingml/2006/table">
            <a:tbl>
              <a:tblPr firstRow="1" firstCol="1" bandRow="1">
                <a:tableStyleId>{5C22544A-7EE6-4342-B048-85BDC9FD1C3A}</a:tableStyleId>
              </a:tblPr>
              <a:tblGrid>
                <a:gridCol w="3535555">
                  <a:extLst>
                    <a:ext uri="{9D8B030D-6E8A-4147-A177-3AD203B41FA5}">
                      <a16:colId xmlns:a16="http://schemas.microsoft.com/office/drawing/2014/main" val="1976746441"/>
                    </a:ext>
                  </a:extLst>
                </a:gridCol>
                <a:gridCol w="3189289">
                  <a:extLst>
                    <a:ext uri="{9D8B030D-6E8A-4147-A177-3AD203B41FA5}">
                      <a16:colId xmlns:a16="http://schemas.microsoft.com/office/drawing/2014/main" val="3501477383"/>
                    </a:ext>
                  </a:extLst>
                </a:gridCol>
                <a:gridCol w="2460308">
                  <a:extLst>
                    <a:ext uri="{9D8B030D-6E8A-4147-A177-3AD203B41FA5}">
                      <a16:colId xmlns:a16="http://schemas.microsoft.com/office/drawing/2014/main" val="2855995667"/>
                    </a:ext>
                  </a:extLst>
                </a:gridCol>
                <a:gridCol w="2460308">
                  <a:extLst>
                    <a:ext uri="{9D8B030D-6E8A-4147-A177-3AD203B41FA5}">
                      <a16:colId xmlns:a16="http://schemas.microsoft.com/office/drawing/2014/main" val="210396741"/>
                    </a:ext>
                  </a:extLst>
                </a:gridCol>
              </a:tblGrid>
              <a:tr h="768917">
                <a:tc>
                  <a:txBody>
                    <a:bodyPr/>
                    <a:lstStyle/>
                    <a:p>
                      <a:pPr algn="ctr">
                        <a:lnSpc>
                          <a:spcPct val="107000"/>
                        </a:lnSpc>
                      </a:pPr>
                      <a:r>
                        <a:rPr lang="es-CL" sz="1400" dirty="0">
                          <a:solidFill>
                            <a:schemeClr val="bg1"/>
                          </a:solidFill>
                          <a:effectLst/>
                          <a:latin typeface="Arial" panose="020B0604020202020204" pitchFamily="34" charset="0"/>
                          <a:cs typeface="Arial" panose="020B0604020202020204" pitchFamily="34" charset="0"/>
                        </a:rPr>
                        <a:t>DESCRIPCIÓN</a:t>
                      </a:r>
                      <a:endParaRPr lang="es-CL"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noFill/>
                  </a:tcPr>
                </a:tc>
                <a:tc>
                  <a:txBody>
                    <a:bodyPr/>
                    <a:lstStyle/>
                    <a:p>
                      <a:pPr algn="ctr">
                        <a:lnSpc>
                          <a:spcPct val="107000"/>
                        </a:lnSpc>
                      </a:pPr>
                      <a:r>
                        <a:rPr lang="es-CL" sz="1400" dirty="0">
                          <a:solidFill>
                            <a:schemeClr val="bg1"/>
                          </a:solidFill>
                          <a:effectLst/>
                          <a:latin typeface="Arial" panose="020B0604020202020204" pitchFamily="34" charset="0"/>
                          <a:cs typeface="Arial" panose="020B0604020202020204" pitchFamily="34" charset="0"/>
                        </a:rPr>
                        <a:t>CAUSAS</a:t>
                      </a:r>
                      <a:endParaRPr lang="es-CL"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noFill/>
                  </a:tcPr>
                </a:tc>
                <a:tc>
                  <a:txBody>
                    <a:bodyPr/>
                    <a:lstStyle/>
                    <a:p>
                      <a:pPr algn="ctr">
                        <a:lnSpc>
                          <a:spcPct val="107000"/>
                        </a:lnSpc>
                      </a:pPr>
                      <a:r>
                        <a:rPr lang="es-CL" sz="1400" dirty="0">
                          <a:solidFill>
                            <a:schemeClr val="bg1"/>
                          </a:solidFill>
                          <a:effectLst/>
                          <a:latin typeface="Arial" panose="020B0604020202020204" pitchFamily="34" charset="0"/>
                          <a:cs typeface="Arial" panose="020B0604020202020204" pitchFamily="34" charset="0"/>
                        </a:rPr>
                        <a:t>SOLUCIÓN PROPUESTA</a:t>
                      </a:r>
                      <a:endParaRPr lang="es-CL"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noFill/>
                  </a:tcPr>
                </a:tc>
                <a:tc>
                  <a:txBody>
                    <a:bodyPr/>
                    <a:lstStyle/>
                    <a:p>
                      <a:pPr algn="ctr">
                        <a:lnSpc>
                          <a:spcPct val="107000"/>
                        </a:lnSpc>
                      </a:pPr>
                      <a:r>
                        <a:rPr lang="es-CL" sz="1400" dirty="0">
                          <a:solidFill>
                            <a:schemeClr val="bg1"/>
                          </a:solidFill>
                          <a:effectLst/>
                          <a:latin typeface="Arial" panose="020B0604020202020204" pitchFamily="34" charset="0"/>
                          <a:cs typeface="Arial" panose="020B0604020202020204" pitchFamily="34" charset="0"/>
                        </a:rPr>
                        <a:t>ACTORES CLAVE</a:t>
                      </a:r>
                      <a:endParaRPr lang="es-CL"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853" marR="44853" marT="0" marB="0" anchor="ctr">
                    <a:noFill/>
                  </a:tcPr>
                </a:tc>
                <a:extLst>
                  <a:ext uri="{0D108BD9-81ED-4DB2-BD59-A6C34878D82A}">
                    <a16:rowId xmlns:a16="http://schemas.microsoft.com/office/drawing/2014/main" val="1778056183"/>
                  </a:ext>
                </a:extLst>
              </a:tr>
              <a:tr h="768917">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 hay prioridad en adultos, largas listas de espera, no hay especialistas.</a:t>
                      </a:r>
                      <a:endParaRPr lang="es-CL" sz="12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 INFORMADA</a:t>
                      </a:r>
                      <a:endParaRPr lang="es-CL" sz="12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Garantizar el acceso equitativo a servicios de salud para toda la población.</a:t>
                      </a:r>
                      <a:endParaRPr lang="es-CL" sz="12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Estado. Personas. Medios de comunicación.</a:t>
                      </a:r>
                      <a:endParaRPr lang="es-CL" sz="1200" b="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extLst>
                  <a:ext uri="{0D108BD9-81ED-4DB2-BD59-A6C34878D82A}">
                    <a16:rowId xmlns:a16="http://schemas.microsoft.com/office/drawing/2014/main" val="2286540902"/>
                  </a:ext>
                </a:extLst>
              </a:tr>
              <a:tr h="768917">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Falta de profesionales, reducidos horarios de atención. Habitantes deben trasladarse a otras comunas por atención lo que para ellos implica más tiempo y dinero. </a:t>
                      </a:r>
                      <a:endParaRPr lang="es-CL" sz="12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Falta de recursos.</a:t>
                      </a:r>
                      <a:endParaRPr lang="es-CL" sz="12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 INFORMADA</a:t>
                      </a:r>
                      <a:endParaRPr lang="es-CL" sz="12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 INFORMADA</a:t>
                      </a:r>
                      <a:endParaRPr lang="es-CL" sz="12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extLst>
                  <a:ext uri="{0D108BD9-81ED-4DB2-BD59-A6C34878D82A}">
                    <a16:rowId xmlns:a16="http://schemas.microsoft.com/office/drawing/2014/main" val="3240626179"/>
                  </a:ext>
                </a:extLst>
              </a:tr>
              <a:tr h="768917">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Bajas pensiones, no alcanzan para los gastos comunes.</a:t>
                      </a:r>
                      <a:endParaRPr lang="es-CL" sz="12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 INFORMADA</a:t>
                      </a:r>
                      <a:endParaRPr lang="es-CL" sz="1200" b="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 INFORMADA</a:t>
                      </a:r>
                      <a:endParaRPr lang="es-CL" sz="1200" b="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 INFORMADA</a:t>
                      </a:r>
                      <a:endParaRPr lang="es-CL" sz="12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extLst>
                  <a:ext uri="{0D108BD9-81ED-4DB2-BD59-A6C34878D82A}">
                    <a16:rowId xmlns:a16="http://schemas.microsoft.com/office/drawing/2014/main" val="2754369328"/>
                  </a:ext>
                </a:extLst>
              </a:tr>
              <a:tr h="768917">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Caminos sin pavimentar y en mal estado.</a:t>
                      </a:r>
                      <a:endParaRPr lang="es-CL" sz="12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Falta de recursos y zonas muy alejadas.</a:t>
                      </a:r>
                      <a:endParaRPr lang="es-CL" sz="1200" b="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 INFORMADA</a:t>
                      </a:r>
                      <a:endParaRPr lang="es-CL" sz="1200" b="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 INFORMADA</a:t>
                      </a:r>
                      <a:endParaRPr lang="es-CL" sz="12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extLst>
                  <a:ext uri="{0D108BD9-81ED-4DB2-BD59-A6C34878D82A}">
                    <a16:rowId xmlns:a16="http://schemas.microsoft.com/office/drawing/2014/main" val="843416330"/>
                  </a:ext>
                </a:extLst>
              </a:tr>
              <a:tr h="768917">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Caminos angostos y pequeños, de tierra; luminarias malos (nula mantención) o inexistentes. </a:t>
                      </a:r>
                      <a:endParaRPr lang="es-CL" sz="12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 INFORMADA</a:t>
                      </a:r>
                      <a:endParaRPr lang="es-CL" sz="1200" b="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Mejora cuantitativa y cualitativa en las rutas y servicios que conectan internamente las localidades</a:t>
                      </a:r>
                      <a:endParaRPr lang="es-CL" sz="1200" b="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Sector privado. Estado. Obras hidráulicas.</a:t>
                      </a:r>
                      <a:endParaRPr lang="es-CL" sz="12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extLst>
                  <a:ext uri="{0D108BD9-81ED-4DB2-BD59-A6C34878D82A}">
                    <a16:rowId xmlns:a16="http://schemas.microsoft.com/office/drawing/2014/main" val="152370333"/>
                  </a:ext>
                </a:extLst>
              </a:tr>
              <a:tr h="768917">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Baja dotación de carabineros y narcotráfico-drogadicción.</a:t>
                      </a:r>
                      <a:endParaRPr lang="es-CL" sz="12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Bajas denuncias por parte de los vecinos de la comuna. </a:t>
                      </a:r>
                      <a:endParaRPr lang="es-CL" sz="12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 INFORMADA</a:t>
                      </a:r>
                      <a:endParaRPr lang="es-CL" sz="12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 INFORMADA</a:t>
                      </a:r>
                      <a:endParaRPr lang="es-CL" sz="12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extLst>
                  <a:ext uri="{0D108BD9-81ED-4DB2-BD59-A6C34878D82A}">
                    <a16:rowId xmlns:a16="http://schemas.microsoft.com/office/drawing/2014/main" val="2122737663"/>
                  </a:ext>
                </a:extLst>
              </a:tr>
            </a:tbl>
          </a:graphicData>
        </a:graphic>
      </p:graphicFrame>
    </p:spTree>
    <p:extLst>
      <p:ext uri="{BB962C8B-B14F-4D97-AF65-F5344CB8AC3E}">
        <p14:creationId xmlns:p14="http://schemas.microsoft.com/office/powerpoint/2010/main" val="824523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2C3560"/>
        </a:solidFill>
        <a:effectLst/>
      </p:bgPr>
    </p:bg>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00C878F8-17CF-9037-46C1-015DD4A5D55F}"/>
              </a:ext>
            </a:extLst>
          </p:cNvPr>
          <p:cNvSpPr txBox="1">
            <a:spLocks/>
          </p:cNvSpPr>
          <p:nvPr/>
        </p:nvSpPr>
        <p:spPr>
          <a:xfrm>
            <a:off x="6632009" y="103505"/>
            <a:ext cx="5286722" cy="1325563"/>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CL" sz="2800" b="1" dirty="0">
                <a:solidFill>
                  <a:schemeClr val="bg1"/>
                </a:solidFill>
                <a:latin typeface="Arial" panose="020B0604020202020204" pitchFamily="34" charset="0"/>
                <a:ea typeface="Times New Roman" panose="02020603050405020304" pitchFamily="18" charset="0"/>
                <a:cs typeface="Arial" panose="020B0604020202020204" pitchFamily="34" charset="0"/>
              </a:rPr>
              <a:t>Problemas</a:t>
            </a:r>
            <a:endParaRPr lang="es-CL" dirty="0">
              <a:solidFill>
                <a:schemeClr val="bg1"/>
              </a:solidFill>
              <a:latin typeface="Arial" panose="020B0604020202020204" pitchFamily="34" charset="0"/>
              <a:cs typeface="Arial" panose="020B0604020202020204" pitchFamily="34" charset="0"/>
            </a:endParaRPr>
          </a:p>
        </p:txBody>
      </p:sp>
      <p:pic>
        <p:nvPicPr>
          <p:cNvPr id="8" name="Imagen 7">
            <a:extLst>
              <a:ext uri="{FF2B5EF4-FFF2-40B4-BE49-F238E27FC236}">
                <a16:creationId xmlns:a16="http://schemas.microsoft.com/office/drawing/2014/main" id="{E03A80EE-2CBC-21C1-5B6D-6C30707BDF5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5587" y="0"/>
            <a:ext cx="4872355" cy="1048385"/>
          </a:xfrm>
          <a:prstGeom prst="rect">
            <a:avLst/>
          </a:prstGeom>
          <a:noFill/>
          <a:ln>
            <a:noFill/>
          </a:ln>
        </p:spPr>
      </p:pic>
      <p:graphicFrame>
        <p:nvGraphicFramePr>
          <p:cNvPr id="3" name="Tabla 2">
            <a:extLst>
              <a:ext uri="{FF2B5EF4-FFF2-40B4-BE49-F238E27FC236}">
                <a16:creationId xmlns:a16="http://schemas.microsoft.com/office/drawing/2014/main" id="{D73E5367-E07B-4FC4-961C-DB7B37B1BDB3}"/>
              </a:ext>
            </a:extLst>
          </p:cNvPr>
          <p:cNvGraphicFramePr>
            <a:graphicFrameLocks noGrp="1"/>
          </p:cNvGraphicFramePr>
          <p:nvPr>
            <p:extLst>
              <p:ext uri="{D42A27DB-BD31-4B8C-83A1-F6EECF244321}">
                <p14:modId xmlns:p14="http://schemas.microsoft.com/office/powerpoint/2010/main" val="651058948"/>
              </p:ext>
            </p:extLst>
          </p:nvPr>
        </p:nvGraphicFramePr>
        <p:xfrm>
          <a:off x="273270" y="1310085"/>
          <a:ext cx="11645460" cy="4808960"/>
        </p:xfrm>
        <a:graphic>
          <a:graphicData uri="http://schemas.openxmlformats.org/drawingml/2006/table">
            <a:tbl>
              <a:tblPr firstRow="1" firstCol="1" bandRow="1">
                <a:tableStyleId>{5C22544A-7EE6-4342-B048-85BDC9FD1C3A}</a:tableStyleId>
              </a:tblPr>
              <a:tblGrid>
                <a:gridCol w="3535555">
                  <a:extLst>
                    <a:ext uri="{9D8B030D-6E8A-4147-A177-3AD203B41FA5}">
                      <a16:colId xmlns:a16="http://schemas.microsoft.com/office/drawing/2014/main" val="1976746441"/>
                    </a:ext>
                  </a:extLst>
                </a:gridCol>
                <a:gridCol w="3189289">
                  <a:extLst>
                    <a:ext uri="{9D8B030D-6E8A-4147-A177-3AD203B41FA5}">
                      <a16:colId xmlns:a16="http://schemas.microsoft.com/office/drawing/2014/main" val="3501477383"/>
                    </a:ext>
                  </a:extLst>
                </a:gridCol>
                <a:gridCol w="2460308">
                  <a:extLst>
                    <a:ext uri="{9D8B030D-6E8A-4147-A177-3AD203B41FA5}">
                      <a16:colId xmlns:a16="http://schemas.microsoft.com/office/drawing/2014/main" val="2855995667"/>
                    </a:ext>
                  </a:extLst>
                </a:gridCol>
                <a:gridCol w="2460308">
                  <a:extLst>
                    <a:ext uri="{9D8B030D-6E8A-4147-A177-3AD203B41FA5}">
                      <a16:colId xmlns:a16="http://schemas.microsoft.com/office/drawing/2014/main" val="210396741"/>
                    </a:ext>
                  </a:extLst>
                </a:gridCol>
              </a:tblGrid>
              <a:tr h="768917">
                <a:tc>
                  <a:txBody>
                    <a:bodyPr/>
                    <a:lstStyle/>
                    <a:p>
                      <a:pPr algn="ctr">
                        <a:lnSpc>
                          <a:spcPct val="107000"/>
                        </a:lnSpc>
                      </a:pPr>
                      <a:r>
                        <a:rPr lang="es-CL" sz="1400" dirty="0">
                          <a:solidFill>
                            <a:schemeClr val="bg1"/>
                          </a:solidFill>
                          <a:effectLst/>
                        </a:rPr>
                        <a:t>DESCRIPCIÓN</a:t>
                      </a:r>
                      <a:endPar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853" marR="44853" marT="0" marB="0" anchor="ctr">
                    <a:noFill/>
                  </a:tcPr>
                </a:tc>
                <a:tc>
                  <a:txBody>
                    <a:bodyPr/>
                    <a:lstStyle/>
                    <a:p>
                      <a:pPr algn="ctr">
                        <a:lnSpc>
                          <a:spcPct val="107000"/>
                        </a:lnSpc>
                      </a:pPr>
                      <a:r>
                        <a:rPr lang="es-CL" sz="1400" dirty="0">
                          <a:solidFill>
                            <a:schemeClr val="bg1"/>
                          </a:solidFill>
                          <a:effectLst/>
                        </a:rPr>
                        <a:t>CAUSAS</a:t>
                      </a:r>
                      <a:endPar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853" marR="44853" marT="0" marB="0" anchor="ctr">
                    <a:noFill/>
                  </a:tcPr>
                </a:tc>
                <a:tc>
                  <a:txBody>
                    <a:bodyPr/>
                    <a:lstStyle/>
                    <a:p>
                      <a:pPr algn="ctr">
                        <a:lnSpc>
                          <a:spcPct val="107000"/>
                        </a:lnSpc>
                      </a:pPr>
                      <a:r>
                        <a:rPr lang="es-CL" sz="1400" dirty="0">
                          <a:solidFill>
                            <a:schemeClr val="bg1"/>
                          </a:solidFill>
                          <a:effectLst/>
                        </a:rPr>
                        <a:t>SOLUCIÓN PROPUESTA</a:t>
                      </a:r>
                      <a:endPar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853" marR="44853" marT="0" marB="0" anchor="ctr">
                    <a:noFill/>
                  </a:tcPr>
                </a:tc>
                <a:tc>
                  <a:txBody>
                    <a:bodyPr/>
                    <a:lstStyle/>
                    <a:p>
                      <a:pPr algn="ctr">
                        <a:lnSpc>
                          <a:spcPct val="107000"/>
                        </a:lnSpc>
                      </a:pPr>
                      <a:r>
                        <a:rPr lang="es-CL" sz="1400" dirty="0">
                          <a:solidFill>
                            <a:schemeClr val="bg1"/>
                          </a:solidFill>
                          <a:effectLst/>
                        </a:rPr>
                        <a:t>ACTORES CLAVE</a:t>
                      </a:r>
                      <a:endPar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853" marR="44853" marT="0" marB="0" anchor="ctr">
                    <a:noFill/>
                  </a:tcPr>
                </a:tc>
                <a:extLst>
                  <a:ext uri="{0D108BD9-81ED-4DB2-BD59-A6C34878D82A}">
                    <a16:rowId xmlns:a16="http://schemas.microsoft.com/office/drawing/2014/main" val="1778056183"/>
                  </a:ext>
                </a:extLst>
              </a:tr>
              <a:tr h="768917">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Aumento de población en la comuna, baja dotación de carabineros y narcotráfico. </a:t>
                      </a:r>
                      <a:endParaRPr lang="es-CL" sz="16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Aumento de población en la comuna, baja dotación de carabineros y narcotráfico. </a:t>
                      </a:r>
                      <a:endParaRPr lang="es-CL" sz="16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Implementación de medidas para eliminar la delincuencia y la drogadicción.</a:t>
                      </a:r>
                      <a:endParaRPr lang="es-CL" sz="16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 INFORMADA</a:t>
                      </a:r>
                      <a:endParaRPr lang="es-CL" sz="1600" b="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extLst>
                  <a:ext uri="{0D108BD9-81ED-4DB2-BD59-A6C34878D82A}">
                    <a16:rowId xmlns:a16="http://schemas.microsoft.com/office/drawing/2014/main" val="2286540902"/>
                  </a:ext>
                </a:extLst>
              </a:tr>
              <a:tr h="768917">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Falta de fuentes de trabajo: la oferta principal de trabajo es trabajo como temporero agrícola. </a:t>
                      </a:r>
                      <a:endParaRPr lang="es-CL" sz="16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Desinterés de los empresarios, la falta de incentivos, la falta de recursos.</a:t>
                      </a:r>
                      <a:endParaRPr lang="es-CL" sz="1600" b="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Incentivos</a:t>
                      </a:r>
                      <a:endParaRPr lang="es-CL" sz="16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 INFORMADA</a:t>
                      </a:r>
                      <a:endParaRPr lang="es-CL" sz="16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extLst>
                  <a:ext uri="{0D108BD9-81ED-4DB2-BD59-A6C34878D82A}">
                    <a16:rowId xmlns:a16="http://schemas.microsoft.com/office/drawing/2014/main" val="3240626179"/>
                  </a:ext>
                </a:extLst>
              </a:tr>
              <a:tr h="768917">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Falta mantención de los vehículos (ambulancias) y eso afecta a los usuarios por el aislamiento. Tampoco hay camas. </a:t>
                      </a:r>
                      <a:endParaRPr lang="es-CL" sz="16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 hay taller mecánico, la mantención se externaliza y resulta que queda a cargo de alguien que es "primo" de alguien y que, por tanto, no tiene incentivos para hacer bien su pega pues la tiene asegurada.</a:t>
                      </a:r>
                      <a:endParaRPr lang="es-CL" sz="16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Instalar una posta. Modificar incentivos.</a:t>
                      </a:r>
                      <a:endParaRPr lang="es-CL" sz="16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Gobierno central. Transporte: municipio.</a:t>
                      </a:r>
                      <a:endParaRPr lang="es-CL" sz="16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extLst>
                  <a:ext uri="{0D108BD9-81ED-4DB2-BD59-A6C34878D82A}">
                    <a16:rowId xmlns:a16="http://schemas.microsoft.com/office/drawing/2014/main" val="2754369328"/>
                  </a:ext>
                </a:extLst>
              </a:tr>
              <a:tr h="768917">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Escuelas rurales se están cerrando por falta de estudiantes. </a:t>
                      </a:r>
                      <a:endParaRPr lang="es-CL" sz="16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Incentivo de transporte equivocado (partió con el liceo), aislamiento, llegan nuevos residentes, baja calidad de profesores.</a:t>
                      </a:r>
                      <a:endParaRPr lang="es-CL" sz="1600" b="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Modificar incentivos al transporte.</a:t>
                      </a:r>
                      <a:endParaRPr lang="es-CL" sz="1600" b="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MINEDUC.</a:t>
                      </a:r>
                      <a:endParaRPr lang="es-CL" sz="16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extLst>
                  <a:ext uri="{0D108BD9-81ED-4DB2-BD59-A6C34878D82A}">
                    <a16:rowId xmlns:a16="http://schemas.microsoft.com/office/drawing/2014/main" val="843416330"/>
                  </a:ext>
                </a:extLst>
              </a:tr>
              <a:tr h="768917">
                <a:tc>
                  <a:txBody>
                    <a:bodyPr/>
                    <a:lstStyle/>
                    <a:p>
                      <a:pPr algn="ctr">
                        <a:lnSpc>
                          <a:spcPct val="107000"/>
                        </a:lnSpc>
                      </a:pPr>
                      <a:r>
                        <a:rPr lang="es-CL" sz="12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Drogadicción y narcotráfico, marihuana.</a:t>
                      </a:r>
                      <a:endParaRPr lang="es-CL" sz="1600" b="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Llegan nuevos residente producto de las parcelaciones.</a:t>
                      </a:r>
                      <a:endParaRPr lang="es-CL" sz="1600" b="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 INFORMADA</a:t>
                      </a:r>
                      <a:endParaRPr lang="es-CL" sz="1600" b="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tc>
                  <a:txBody>
                    <a:bodyPr/>
                    <a:lstStyle/>
                    <a:p>
                      <a:pPr algn="ctr">
                        <a:lnSpc>
                          <a:spcPct val="107000"/>
                        </a:lnSpc>
                      </a:pPr>
                      <a:r>
                        <a:rPr lang="es-C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Municipalidad. PDI-Carabineros.</a:t>
                      </a:r>
                      <a:endParaRPr lang="es-CL" sz="16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bg1"/>
                    </a:solidFill>
                  </a:tcPr>
                </a:tc>
                <a:extLst>
                  <a:ext uri="{0D108BD9-81ED-4DB2-BD59-A6C34878D82A}">
                    <a16:rowId xmlns:a16="http://schemas.microsoft.com/office/drawing/2014/main" val="152370333"/>
                  </a:ext>
                </a:extLst>
              </a:tr>
            </a:tbl>
          </a:graphicData>
        </a:graphic>
      </p:graphicFrame>
    </p:spTree>
    <p:extLst>
      <p:ext uri="{BB962C8B-B14F-4D97-AF65-F5344CB8AC3E}">
        <p14:creationId xmlns:p14="http://schemas.microsoft.com/office/powerpoint/2010/main" val="539967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2C3560"/>
        </a:solidFill>
        <a:effectLst/>
      </p:bgPr>
    </p:bg>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00C878F8-17CF-9037-46C1-015DD4A5D55F}"/>
              </a:ext>
            </a:extLst>
          </p:cNvPr>
          <p:cNvSpPr txBox="1">
            <a:spLocks/>
          </p:cNvSpPr>
          <p:nvPr/>
        </p:nvSpPr>
        <p:spPr>
          <a:xfrm>
            <a:off x="498277" y="1240353"/>
            <a:ext cx="10515600" cy="1325563"/>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CL" sz="2800" b="1" dirty="0">
                <a:solidFill>
                  <a:schemeClr val="bg1"/>
                </a:solidFill>
                <a:latin typeface="Arial" panose="020B0604020202020204" pitchFamily="34" charset="0"/>
                <a:ea typeface="Times New Roman" panose="02020603050405020304" pitchFamily="18" charset="0"/>
                <a:cs typeface="Arial" panose="020B0604020202020204" pitchFamily="34" charset="0"/>
              </a:rPr>
              <a:t>COMENTA</a:t>
            </a:r>
            <a:endParaRPr lang="es-CL" dirty="0">
              <a:solidFill>
                <a:schemeClr val="bg1"/>
              </a:solidFill>
              <a:latin typeface="Arial" panose="020B0604020202020204" pitchFamily="34" charset="0"/>
              <a:cs typeface="Arial" panose="020B0604020202020204" pitchFamily="34" charset="0"/>
            </a:endParaRPr>
          </a:p>
        </p:txBody>
      </p:sp>
      <p:sp>
        <p:nvSpPr>
          <p:cNvPr id="6" name="Marcador de contenido 2">
            <a:extLst>
              <a:ext uri="{FF2B5EF4-FFF2-40B4-BE49-F238E27FC236}">
                <a16:creationId xmlns:a16="http://schemas.microsoft.com/office/drawing/2014/main" id="{355F9F26-2A69-1169-A640-19468AA1E6AC}"/>
              </a:ext>
            </a:extLst>
          </p:cNvPr>
          <p:cNvSpPr txBox="1">
            <a:spLocks/>
          </p:cNvSpPr>
          <p:nvPr/>
        </p:nvSpPr>
        <p:spPr>
          <a:xfrm>
            <a:off x="498277" y="1903135"/>
            <a:ext cx="10652024" cy="554791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114300" indent="0" algn="just">
              <a:lnSpc>
                <a:spcPct val="107000"/>
              </a:lnSpc>
              <a:spcAft>
                <a:spcPts val="800"/>
              </a:spcAft>
              <a:buNone/>
            </a:pPr>
            <a:r>
              <a:rPr lang="es-MX" sz="1600" dirty="0">
                <a:solidFill>
                  <a:schemeClr val="bg1"/>
                </a:solidFill>
                <a:latin typeface="Arial" panose="020B0604020202020204" pitchFamily="34" charset="0"/>
                <a:ea typeface="Times New Roman" panose="02020603050405020304" pitchFamily="18" charset="0"/>
                <a:cs typeface="Arial" panose="020B0604020202020204" pitchFamily="34" charset="0"/>
              </a:rPr>
              <a:t>Le invitamos a comentar esta síntesis en el siguiente link:</a:t>
            </a:r>
          </a:p>
          <a:p>
            <a:pPr marL="114300" indent="0" algn="ctr">
              <a:lnSpc>
                <a:spcPct val="107000"/>
              </a:lnSpc>
              <a:spcAft>
                <a:spcPts val="800"/>
              </a:spcAft>
              <a:buNone/>
            </a:pPr>
            <a:r>
              <a:rPr lang="es-MX" b="1" dirty="0">
                <a:solidFill>
                  <a:schemeClr val="bg1"/>
                </a:solidFill>
                <a:latin typeface="Arial" panose="020B0604020202020204" pitchFamily="34" charset="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COMENTAR</a:t>
            </a:r>
            <a:endParaRPr lang="es-MX" sz="1600" b="1"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114300" indent="0" algn="just">
              <a:lnSpc>
                <a:spcPct val="107000"/>
              </a:lnSpc>
              <a:spcAft>
                <a:spcPts val="800"/>
              </a:spcAft>
              <a:buNone/>
            </a:pPr>
            <a:endParaRPr lang="es-MX" sz="16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114300" indent="0" algn="just">
              <a:lnSpc>
                <a:spcPct val="107000"/>
              </a:lnSpc>
              <a:spcAft>
                <a:spcPts val="800"/>
              </a:spcAft>
              <a:buNone/>
            </a:pPr>
            <a:r>
              <a:rPr lang="es-MX" sz="1600" dirty="0">
                <a:solidFill>
                  <a:schemeClr val="bg1"/>
                </a:solidFill>
                <a:latin typeface="Arial" panose="020B0604020202020204" pitchFamily="34" charset="0"/>
                <a:ea typeface="Times New Roman" panose="02020603050405020304" pitchFamily="18" charset="0"/>
                <a:cs typeface="Arial" panose="020B0604020202020204" pitchFamily="34" charset="0"/>
              </a:rPr>
              <a:t>Si quiere conocer más sobre la Estrategia Regional de Desarrollo visite la siguiente web:</a:t>
            </a:r>
          </a:p>
          <a:p>
            <a:pPr marL="114300" indent="0" algn="ctr">
              <a:lnSpc>
                <a:spcPct val="107000"/>
              </a:lnSpc>
              <a:spcAft>
                <a:spcPts val="800"/>
              </a:spcAft>
              <a:buNone/>
            </a:pPr>
            <a:r>
              <a:rPr lang="es-MX" b="1" dirty="0">
                <a:solidFill>
                  <a:schemeClr val="bg1"/>
                </a:solidFill>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erd.uoh.cl</a:t>
            </a:r>
            <a:endParaRPr lang="es-MX" b="1"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114300" indent="0" algn="just">
              <a:lnSpc>
                <a:spcPct val="107000"/>
              </a:lnSpc>
              <a:spcAft>
                <a:spcPts val="800"/>
              </a:spcAft>
              <a:buNone/>
            </a:pPr>
            <a:br>
              <a:rPr lang="es-MX" sz="1600" dirty="0">
                <a:solidFill>
                  <a:schemeClr val="bg1"/>
                </a:solidFill>
                <a:latin typeface="Arial" panose="020B0604020202020204" pitchFamily="34" charset="0"/>
                <a:ea typeface="Times New Roman" panose="02020603050405020304" pitchFamily="18" charset="0"/>
                <a:cs typeface="Arial" panose="020B0604020202020204" pitchFamily="34" charset="0"/>
              </a:rPr>
            </a:br>
            <a:r>
              <a:rPr lang="es-MX" sz="1600" dirty="0">
                <a:solidFill>
                  <a:schemeClr val="bg1"/>
                </a:solidFill>
                <a:latin typeface="Arial" panose="020B0604020202020204" pitchFamily="34" charset="0"/>
                <a:ea typeface="Times New Roman" panose="02020603050405020304" pitchFamily="18" charset="0"/>
                <a:cs typeface="Arial" panose="020B0604020202020204" pitchFamily="34" charset="0"/>
              </a:rPr>
              <a:t>Consultas a:</a:t>
            </a:r>
          </a:p>
          <a:p>
            <a:pPr marL="114300" indent="0" algn="ctr">
              <a:lnSpc>
                <a:spcPct val="107000"/>
              </a:lnSpc>
              <a:spcAft>
                <a:spcPts val="800"/>
              </a:spcAft>
              <a:buNone/>
            </a:pPr>
            <a:r>
              <a:rPr lang="es-MX" b="1" dirty="0">
                <a:solidFill>
                  <a:schemeClr val="bg1"/>
                </a:solidFill>
                <a:latin typeface="Arial" panose="020B0604020202020204" pitchFamily="34" charset="0"/>
                <a:ea typeface="Times New Roman" panose="02020603050405020304" pitchFamily="18" charset="0"/>
                <a:cs typeface="Arial" panose="020B0604020202020204" pitchFamily="34" charset="0"/>
              </a:rPr>
              <a:t>estrategiaregional@uoh.cl</a:t>
            </a:r>
          </a:p>
          <a:p>
            <a:pPr marL="114300" indent="0" algn="just">
              <a:lnSpc>
                <a:spcPct val="107000"/>
              </a:lnSpc>
              <a:spcAft>
                <a:spcPts val="800"/>
              </a:spcAft>
              <a:buNone/>
            </a:pPr>
            <a:endParaRPr lang="es-CL" sz="1200" dirty="0">
              <a:solidFill>
                <a:schemeClr val="bg1"/>
              </a:solidFill>
              <a:latin typeface="Arial" panose="020B0604020202020204" pitchFamily="34" charset="0"/>
              <a:cs typeface="Arial" panose="020B0604020202020204" pitchFamily="34" charset="0"/>
            </a:endParaRPr>
          </a:p>
          <a:p>
            <a:pPr marL="114300" indent="0" algn="just">
              <a:lnSpc>
                <a:spcPct val="107000"/>
              </a:lnSpc>
              <a:spcAft>
                <a:spcPts val="800"/>
              </a:spcAft>
              <a:buNone/>
            </a:pPr>
            <a:endParaRPr lang="es-CL" sz="1200" dirty="0">
              <a:solidFill>
                <a:schemeClr val="bg1"/>
              </a:solidFill>
              <a:latin typeface="Arial" panose="020B0604020202020204" pitchFamily="34" charset="0"/>
              <a:cs typeface="Arial" panose="020B0604020202020204" pitchFamily="34" charset="0"/>
            </a:endParaRPr>
          </a:p>
        </p:txBody>
      </p:sp>
      <p:pic>
        <p:nvPicPr>
          <p:cNvPr id="8" name="Imagen 7">
            <a:extLst>
              <a:ext uri="{FF2B5EF4-FFF2-40B4-BE49-F238E27FC236}">
                <a16:creationId xmlns:a16="http://schemas.microsoft.com/office/drawing/2014/main" id="{E03A80EE-2CBC-21C1-5B6D-6C30707BDF5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5587" y="0"/>
            <a:ext cx="4872355" cy="1048385"/>
          </a:xfrm>
          <a:prstGeom prst="rect">
            <a:avLst/>
          </a:prstGeom>
          <a:noFill/>
          <a:ln>
            <a:noFill/>
          </a:ln>
        </p:spPr>
      </p:pic>
    </p:spTree>
    <p:extLst>
      <p:ext uri="{BB962C8B-B14F-4D97-AF65-F5344CB8AC3E}">
        <p14:creationId xmlns:p14="http://schemas.microsoft.com/office/powerpoint/2010/main" val="219057376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3760</TotalTime>
  <Words>1538</Words>
  <Application>Microsoft Office PowerPoint</Application>
  <PresentationFormat>Panorámica</PresentationFormat>
  <Paragraphs>127</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Calibri</vt:lpstr>
      <vt:lpstr>Calibri Light</vt:lpstr>
      <vt:lpstr>Wingdings 3</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CRISTIAN MORENO BARRERA</dc:creator>
  <cp:lastModifiedBy>CRISTIAN MORENO BARRERA</cp:lastModifiedBy>
  <cp:revision>9</cp:revision>
  <dcterms:created xsi:type="dcterms:W3CDTF">2024-02-05T12:29:10Z</dcterms:created>
  <dcterms:modified xsi:type="dcterms:W3CDTF">2024-08-13T13:48:19Z</dcterms:modified>
</cp:coreProperties>
</file>